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Economica"/>
      <p:regular r:id="rId37"/>
      <p:bold r:id="rId38"/>
      <p:italic r:id="rId39"/>
      <p:boldItalic r:id="rId40"/>
    </p:embeddedFont>
    <p:embeddedFont>
      <p:font typeface="Montserrat"/>
      <p:regular r:id="rId41"/>
      <p:bold r:id="rId42"/>
      <p:italic r:id="rId43"/>
      <p:boldItalic r:id="rId44"/>
    </p:embeddedFont>
    <p:embeddedFont>
      <p:font typeface="Montserrat Light"/>
      <p:regular r:id="rId45"/>
      <p:bold r:id="rId46"/>
      <p:italic r:id="rId47"/>
      <p:boldItalic r:id="rId48"/>
    </p:embeddedFont>
    <p:embeddedFont>
      <p:font typeface="Open Sans"/>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Economica-boldItalic.fntdata"/><Relationship Id="rId42" Type="http://schemas.openxmlformats.org/officeDocument/2006/relationships/font" Target="fonts/Montserrat-bold.fntdata"/><Relationship Id="rId41" Type="http://schemas.openxmlformats.org/officeDocument/2006/relationships/font" Target="fonts/Montserrat-regular.fntdata"/><Relationship Id="rId44" Type="http://schemas.openxmlformats.org/officeDocument/2006/relationships/font" Target="fonts/Montserrat-boldItalic.fntdata"/><Relationship Id="rId43" Type="http://schemas.openxmlformats.org/officeDocument/2006/relationships/font" Target="fonts/Montserrat-italic.fntdata"/><Relationship Id="rId46" Type="http://schemas.openxmlformats.org/officeDocument/2006/relationships/font" Target="fonts/MontserratLight-bold.fntdata"/><Relationship Id="rId45" Type="http://schemas.openxmlformats.org/officeDocument/2006/relationships/font" Target="fonts/MontserratLigh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Light-boldItalic.fntdata"/><Relationship Id="rId47" Type="http://schemas.openxmlformats.org/officeDocument/2006/relationships/font" Target="fonts/MontserratLight-italic.fntdata"/><Relationship Id="rId49" Type="http://schemas.openxmlformats.org/officeDocument/2006/relationships/font" Target="fonts/OpenSans-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Economica-regular.fntdata"/><Relationship Id="rId36" Type="http://schemas.openxmlformats.org/officeDocument/2006/relationships/slide" Target="slides/slide31.xml"/><Relationship Id="rId39" Type="http://schemas.openxmlformats.org/officeDocument/2006/relationships/font" Target="fonts/Economica-italic.fntdata"/><Relationship Id="rId38" Type="http://schemas.openxmlformats.org/officeDocument/2006/relationships/font" Target="fonts/Economica-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penSans-italic.fntdata"/><Relationship Id="rId50" Type="http://schemas.openxmlformats.org/officeDocument/2006/relationships/font" Target="fonts/OpenSans-bold.fntdata"/><Relationship Id="rId52" Type="http://schemas.openxmlformats.org/officeDocument/2006/relationships/font" Target="fonts/OpenSans-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reilly.com/ideas/5-reasons-to-finally-learn-design-patterns" TargetMode="External"/><Relationship Id="rId3" Type="http://schemas.openxmlformats.org/officeDocument/2006/relationships/hyperlink" Target="https://www.developer.com/design/article.php/1474561/What-Are-Design-Patterns-and-Do-I-Need-Them.htm"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golang-issue/how-singleton-pattern-works-with-golang-2fdd61cd5a7f" TargetMode="External"/><Relationship Id="rId3" Type="http://schemas.openxmlformats.org/officeDocument/2006/relationships/hyperlink" Target="http://www.blackwasp.co.uk/CSharpStaticBehaviour.aspx" TargetMode="External"/><Relationship Id="rId4" Type="http://schemas.openxmlformats.org/officeDocument/2006/relationships/hyperlink" Target="http://www.blackwasp.co.uk/CSharpMethods.aspx" TargetMode="External"/><Relationship Id="rId5" Type="http://schemas.openxmlformats.org/officeDocument/2006/relationships/hyperlink" Target="http://www.blackwasp.co.uk/LazyInitialisation.aspx"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512fefc4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512fefc4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605b1b06dd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605b1b06dd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605b1b06dd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605b1b06dd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512fefc42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512fefc42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512fefc42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512fefc42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512fefc42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512fefc42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512fefc42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512fefc42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512fefc42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512fefc42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512fefc42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512fefc42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512fefc428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512fefc42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60ab22ba4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60ab22ba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512fefc42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512fefc42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512fefc42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512fefc42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512fefc42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512fefc42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512fefc428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512fefc428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59070b06a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59070b06a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59070b06a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59070b06a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59070b06a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59070b06a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605b1b06dd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605b1b06dd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59070b06a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59070b06a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59070b06a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59070b06a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5684c299d7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5684c299d7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patterns represent the best practices used by experienced object-oriented software developers. Design patterns are solutions to general problems that software developers faced during software development. These solutions were obtained by trial and error by numerous software developers over quite a substantial period of time. What is Gang of Four (GOF)? In 1994, four authors Erich Gamma, Richard Helm, Ralph Johnson and John Vlissides published a book titled Design Patterns - Elements of Reusable Object-Oriented Software which initiated the concept of Design Pattern in Software development. These authors are collectively known as Gang of Four (GOF). According to these authors design patterns are primarily based on the following principles of object orientated design. Program to an interface not an implementation Favor object composition over inheritance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59070b06a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59070b06a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6364d91b8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6364d91b8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5684c299d7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5684c299d7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https://www.oreilly.com/ideas/5-reasons-to-finally-learn-design-patterns</a:t>
            </a:r>
            <a:endParaRPr/>
          </a:p>
          <a:p>
            <a:pPr indent="0" lvl="0" marL="0" rtl="0" algn="l">
              <a:spcBef>
                <a:spcPts val="0"/>
              </a:spcBef>
              <a:spcAft>
                <a:spcPts val="0"/>
              </a:spcAft>
              <a:buNone/>
            </a:pPr>
            <a:r>
              <a:rPr lang="en" u="sng">
                <a:solidFill>
                  <a:schemeClr val="hlink"/>
                </a:solidFill>
                <a:hlinkClick r:id="rId3"/>
              </a:rPr>
              <a:t>https://www.developer.com/design/article.php/1474561/What-Are-Design-Patterns-and-Do-I-Need-Them.htm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Understand and alter existing code without introduction of bugs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51195017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51195017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https://medium.com/golang-issue/how-singleton-pattern-works-with-golang-2fdd61cd5a7f</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350">
                <a:solidFill>
                  <a:schemeClr val="dk1"/>
                </a:solidFill>
                <a:highlight>
                  <a:srgbClr val="FFFFFF"/>
                </a:highlight>
              </a:rPr>
              <a:t>The UML class diagram above describes an implementation of the singleton pattern. In this diagram the only public interface element is the </a:t>
            </a:r>
            <a:r>
              <a:rPr lang="en" sz="1350" u="sng">
                <a:solidFill>
                  <a:srgbClr val="60A000"/>
                </a:solidFill>
                <a:highlight>
                  <a:srgbClr val="FFFFFF"/>
                </a:highlight>
                <a:hlinkClick r:id="rId3"/>
              </a:rPr>
              <a:t>static</a:t>
            </a:r>
            <a:r>
              <a:rPr lang="en" sz="1350">
                <a:solidFill>
                  <a:schemeClr val="dk1"/>
                </a:solidFill>
                <a:highlight>
                  <a:srgbClr val="FFFFFF"/>
                </a:highlight>
              </a:rPr>
              <a:t> "GetSingleton" </a:t>
            </a:r>
            <a:r>
              <a:rPr lang="en" sz="1350" u="sng">
                <a:solidFill>
                  <a:srgbClr val="60A000"/>
                </a:solidFill>
                <a:highlight>
                  <a:srgbClr val="FFFFFF"/>
                </a:highlight>
                <a:hlinkClick r:id="rId4"/>
              </a:rPr>
              <a:t>method</a:t>
            </a:r>
            <a:r>
              <a:rPr lang="en" sz="1350">
                <a:solidFill>
                  <a:schemeClr val="dk1"/>
                </a:solidFill>
                <a:highlight>
                  <a:srgbClr val="FFFFFF"/>
                </a:highlight>
              </a:rPr>
              <a:t>. This method returns the single instance held in the private "instance" variable. Usually an instance of the class is created only when first requested. This </a:t>
            </a:r>
            <a:r>
              <a:rPr i="1" lang="en" sz="1350" u="sng">
                <a:solidFill>
                  <a:srgbClr val="60A000"/>
                </a:solidFill>
                <a:highlight>
                  <a:srgbClr val="FFFFFF"/>
                </a:highlight>
                <a:hlinkClick r:id="rId5"/>
              </a:rPr>
              <a:t>lazy initialisation</a:t>
            </a:r>
            <a:r>
              <a:rPr lang="en" sz="1350">
                <a:solidFill>
                  <a:schemeClr val="dk1"/>
                </a:solidFill>
                <a:highlight>
                  <a:srgbClr val="FFFFFF"/>
                </a:highlight>
              </a:rPr>
              <a:t> ensures that if the class is never required, resources are not wasted.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511950175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511950175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58304ac0c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58304ac0c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58304ac0c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58304ac0c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58304ac0cb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58304ac0cb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p:cSld name="TITLE_1">
    <p:spTree>
      <p:nvGrpSpPr>
        <p:cNvPr id="58" name="Shape 58"/>
        <p:cNvGrpSpPr/>
        <p:nvPr/>
      </p:nvGrpSpPr>
      <p:grpSpPr>
        <a:xfrm>
          <a:off x="0" y="0"/>
          <a:ext cx="0" cy="0"/>
          <a:chOff x="0" y="0"/>
          <a:chExt cx="0" cy="0"/>
        </a:xfrm>
      </p:grpSpPr>
      <p:pic>
        <p:nvPicPr>
          <p:cNvPr id="59" name="Google Shape;59;p13"/>
          <p:cNvPicPr preferRelativeResize="0"/>
          <p:nvPr/>
        </p:nvPicPr>
        <p:blipFill>
          <a:blip r:embed="rId2">
            <a:alphaModFix/>
          </a:blip>
          <a:stretch>
            <a:fillRect/>
          </a:stretch>
        </p:blipFill>
        <p:spPr>
          <a:xfrm>
            <a:off x="0" y="-26"/>
            <a:ext cx="9144000" cy="5143523"/>
          </a:xfrm>
          <a:prstGeom prst="rect">
            <a:avLst/>
          </a:prstGeom>
          <a:noFill/>
          <a:ln>
            <a:noFill/>
          </a:ln>
        </p:spPr>
      </p:pic>
      <p:sp>
        <p:nvSpPr>
          <p:cNvPr id="60" name="Google Shape;60;p13"/>
          <p:cNvSpPr txBox="1"/>
          <p:nvPr>
            <p:ph type="ctrTitle"/>
          </p:nvPr>
        </p:nvSpPr>
        <p:spPr>
          <a:xfrm>
            <a:off x="2302050" y="1223200"/>
            <a:ext cx="4539900" cy="2697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oreilly.com/people/8b032-eric-freeman" TargetMode="External"/><Relationship Id="rId4" Type="http://schemas.openxmlformats.org/officeDocument/2006/relationships/hyperlink" Target="https://www.oreilly.com/people/0ae25-elisabeth-robson" TargetMode="External"/><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ctrTitle"/>
          </p:nvPr>
        </p:nvSpPr>
        <p:spPr>
          <a:xfrm>
            <a:off x="2302050" y="1223200"/>
            <a:ext cx="4539900" cy="269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Creational Design Patterns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305875"/>
            <a:ext cx="8520600" cy="831300"/>
          </a:xfrm>
          <a:prstGeom prst="rect">
            <a:avLst/>
          </a:prstGeom>
          <a:solidFill>
            <a:srgbClr val="FFFF00"/>
          </a:solidFill>
        </p:spPr>
        <p:txBody>
          <a:bodyPr anchorCtr="0" anchor="b" bIns="91425" lIns="91425" spcFirstLastPara="1" rIns="91425" wrap="square" tIns="91425">
            <a:noAutofit/>
          </a:bodyPr>
          <a:lstStyle/>
          <a:p>
            <a:pPr indent="0" lvl="0" marL="0" rtl="0" algn="l">
              <a:spcBef>
                <a:spcPts val="0"/>
              </a:spcBef>
              <a:spcAft>
                <a:spcPts val="0"/>
              </a:spcAft>
              <a:buNone/>
            </a:pPr>
            <a:r>
              <a:rPr lang="en"/>
              <a:t>Builder</a:t>
            </a:r>
            <a:endParaRPr/>
          </a:p>
          <a:p>
            <a:pPr indent="0" lvl="0" marL="0" rtl="0" algn="l">
              <a:spcBef>
                <a:spcPts val="0"/>
              </a:spcBef>
              <a:spcAft>
                <a:spcPts val="0"/>
              </a:spcAft>
              <a:buNone/>
            </a:pPr>
            <a:r>
              <a:rPr lang="en" sz="1800"/>
              <a:t>Director, Product and BuildProcess Interface</a:t>
            </a:r>
            <a:endParaRPr sz="1800"/>
          </a:p>
        </p:txBody>
      </p:sp>
      <p:sp>
        <p:nvSpPr>
          <p:cNvPr id="128" name="Google Shape;128;p23"/>
          <p:cNvSpPr txBox="1"/>
          <p:nvPr>
            <p:ph idx="1" type="body"/>
          </p:nvPr>
        </p:nvSpPr>
        <p:spPr>
          <a:xfrm>
            <a:off x="311700" y="1189625"/>
            <a:ext cx="4260300" cy="3414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rgbClr val="002FA6"/>
                </a:solidFill>
                <a:highlight>
                  <a:srgbClr val="FFFFFF"/>
                </a:highlight>
                <a:latin typeface="Arial"/>
                <a:ea typeface="Arial"/>
                <a:cs typeface="Arial"/>
                <a:sym typeface="Arial"/>
              </a:rPr>
              <a:t>type </a:t>
            </a:r>
            <a:r>
              <a:rPr lang="en">
                <a:highlight>
                  <a:srgbClr val="FFFFFF"/>
                </a:highlight>
                <a:latin typeface="Arial"/>
                <a:ea typeface="Arial"/>
                <a:cs typeface="Arial"/>
                <a:sym typeface="Arial"/>
              </a:rPr>
              <a:t>BuildProcess </a:t>
            </a:r>
            <a:r>
              <a:rPr lang="en">
                <a:solidFill>
                  <a:srgbClr val="002FA6"/>
                </a:solidFill>
                <a:highlight>
                  <a:srgbClr val="FFFFFF"/>
                </a:highlight>
                <a:latin typeface="Arial"/>
                <a:ea typeface="Arial"/>
                <a:cs typeface="Arial"/>
                <a:sym typeface="Arial"/>
              </a:rPr>
              <a:t>interface </a:t>
            </a:r>
            <a:r>
              <a:rPr lang="en">
                <a:solidFill>
                  <a:srgbClr val="121314"/>
                </a:solidFill>
                <a:highlight>
                  <a:srgbClr val="FFFFFF"/>
                </a:highlight>
                <a:latin typeface="Arial"/>
                <a:ea typeface="Arial"/>
                <a:cs typeface="Arial"/>
                <a:sym typeface="Arial"/>
              </a:rPr>
              <a:t>{</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highlight>
                  <a:srgbClr val="FFFFFF"/>
                </a:highlight>
                <a:latin typeface="Arial"/>
                <a:ea typeface="Arial"/>
                <a:cs typeface="Arial"/>
                <a:sym typeface="Arial"/>
              </a:rPr>
              <a:t>  </a:t>
            </a:r>
            <a:r>
              <a:rPr lang="en">
                <a:solidFill>
                  <a:srgbClr val="286D73"/>
                </a:solidFill>
                <a:highlight>
                  <a:srgbClr val="FFFFFF"/>
                </a:highlight>
                <a:latin typeface="Arial"/>
                <a:ea typeface="Arial"/>
                <a:cs typeface="Arial"/>
                <a:sym typeface="Arial"/>
              </a:rPr>
              <a:t>SetWheels</a:t>
            </a:r>
            <a:r>
              <a:rPr lang="en">
                <a:solidFill>
                  <a:srgbClr val="121314"/>
                </a:solidFill>
                <a:highlight>
                  <a:srgbClr val="FFFFFF"/>
                </a:highlight>
                <a:latin typeface="Arial"/>
                <a:ea typeface="Arial"/>
                <a:cs typeface="Arial"/>
                <a:sym typeface="Arial"/>
              </a:rPr>
              <a:t>() </a:t>
            </a:r>
            <a:r>
              <a:rPr lang="en">
                <a:solidFill>
                  <a:srgbClr val="336ECC"/>
                </a:solidFill>
                <a:highlight>
                  <a:srgbClr val="FFFFFF"/>
                </a:highlight>
                <a:latin typeface="Arial"/>
                <a:ea typeface="Arial"/>
                <a:cs typeface="Arial"/>
                <a:sym typeface="Arial"/>
              </a:rPr>
              <a:t>BuildProcess</a:t>
            </a:r>
            <a:endParaRPr>
              <a:solidFill>
                <a:srgbClr val="336ECC"/>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336ECC"/>
                </a:solidFill>
                <a:highlight>
                  <a:srgbClr val="FFFFFF"/>
                </a:highlight>
                <a:latin typeface="Arial"/>
                <a:ea typeface="Arial"/>
                <a:cs typeface="Arial"/>
                <a:sym typeface="Arial"/>
              </a:rPr>
              <a:t>  </a:t>
            </a:r>
            <a:r>
              <a:rPr lang="en">
                <a:solidFill>
                  <a:srgbClr val="286D73"/>
                </a:solidFill>
                <a:highlight>
                  <a:srgbClr val="FFFFFF"/>
                </a:highlight>
                <a:latin typeface="Arial"/>
                <a:ea typeface="Arial"/>
                <a:cs typeface="Arial"/>
                <a:sym typeface="Arial"/>
              </a:rPr>
              <a:t>SetSeats</a:t>
            </a:r>
            <a:r>
              <a:rPr lang="en">
                <a:solidFill>
                  <a:srgbClr val="121314"/>
                </a:solidFill>
                <a:highlight>
                  <a:srgbClr val="FFFFFF"/>
                </a:highlight>
                <a:latin typeface="Arial"/>
                <a:ea typeface="Arial"/>
                <a:cs typeface="Arial"/>
                <a:sym typeface="Arial"/>
              </a:rPr>
              <a:t>() </a:t>
            </a:r>
            <a:r>
              <a:rPr lang="en">
                <a:solidFill>
                  <a:srgbClr val="336ECC"/>
                </a:solidFill>
                <a:highlight>
                  <a:srgbClr val="FFFFFF"/>
                </a:highlight>
                <a:latin typeface="Arial"/>
                <a:ea typeface="Arial"/>
                <a:cs typeface="Arial"/>
                <a:sym typeface="Arial"/>
              </a:rPr>
              <a:t>BuildProcess</a:t>
            </a:r>
            <a:endParaRPr>
              <a:solidFill>
                <a:srgbClr val="336ECC"/>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336ECC"/>
                </a:solidFill>
                <a:highlight>
                  <a:srgbClr val="FFFFFF"/>
                </a:highlight>
                <a:latin typeface="Arial"/>
                <a:ea typeface="Arial"/>
                <a:cs typeface="Arial"/>
                <a:sym typeface="Arial"/>
              </a:rPr>
              <a:t>  </a:t>
            </a:r>
            <a:r>
              <a:rPr lang="en">
                <a:solidFill>
                  <a:srgbClr val="286D73"/>
                </a:solidFill>
                <a:highlight>
                  <a:srgbClr val="FFFFFF"/>
                </a:highlight>
                <a:latin typeface="Arial"/>
                <a:ea typeface="Arial"/>
                <a:cs typeface="Arial"/>
                <a:sym typeface="Arial"/>
              </a:rPr>
              <a:t>GetVehicle</a:t>
            </a:r>
            <a:r>
              <a:rPr lang="en">
                <a:solidFill>
                  <a:srgbClr val="121314"/>
                </a:solidFill>
                <a:highlight>
                  <a:srgbClr val="FFFFFF"/>
                </a:highlight>
                <a:latin typeface="Arial"/>
                <a:ea typeface="Arial"/>
                <a:cs typeface="Arial"/>
                <a:sym typeface="Arial"/>
              </a:rPr>
              <a:t>() </a:t>
            </a:r>
            <a:r>
              <a:rPr lang="en">
                <a:solidFill>
                  <a:srgbClr val="336ECC"/>
                </a:solidFill>
                <a:highlight>
                  <a:srgbClr val="FFFFFF"/>
                </a:highlight>
                <a:latin typeface="Arial"/>
                <a:ea typeface="Arial"/>
                <a:cs typeface="Arial"/>
                <a:sym typeface="Arial"/>
              </a:rPr>
              <a:t>VehicleProduct</a:t>
            </a:r>
            <a:endParaRPr>
              <a:solidFill>
                <a:srgbClr val="336ECC"/>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highlight>
                  <a:srgbClr val="FFFFFF"/>
                </a:highlight>
                <a:latin typeface="Arial"/>
                <a:ea typeface="Arial"/>
                <a:cs typeface="Arial"/>
                <a:sym typeface="Arial"/>
              </a:rPr>
              <a:t>}</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i="1">
              <a:solidFill>
                <a:srgbClr val="8C8C8C"/>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002FA6"/>
                </a:solidFill>
                <a:highlight>
                  <a:srgbClr val="FFFFFF"/>
                </a:highlight>
                <a:latin typeface="Arial"/>
                <a:ea typeface="Arial"/>
                <a:cs typeface="Arial"/>
                <a:sym typeface="Arial"/>
              </a:rPr>
              <a:t>type </a:t>
            </a:r>
            <a:r>
              <a:rPr lang="en">
                <a:highlight>
                  <a:srgbClr val="FFFFFF"/>
                </a:highlight>
                <a:latin typeface="Arial"/>
                <a:ea typeface="Arial"/>
                <a:cs typeface="Arial"/>
                <a:sym typeface="Arial"/>
              </a:rPr>
              <a:t>ManufacturingDirector </a:t>
            </a:r>
            <a:r>
              <a:rPr lang="en">
                <a:solidFill>
                  <a:srgbClr val="002FA6"/>
                </a:solidFill>
                <a:highlight>
                  <a:srgbClr val="FFFFFF"/>
                </a:highlight>
                <a:latin typeface="Arial"/>
                <a:ea typeface="Arial"/>
                <a:cs typeface="Arial"/>
                <a:sym typeface="Arial"/>
              </a:rPr>
              <a:t>struct </a:t>
            </a:r>
            <a:r>
              <a:rPr lang="en">
                <a:solidFill>
                  <a:srgbClr val="121314"/>
                </a:solidFill>
                <a:highlight>
                  <a:srgbClr val="FFFFFF"/>
                </a:highlight>
                <a:latin typeface="Arial"/>
                <a:ea typeface="Arial"/>
                <a:cs typeface="Arial"/>
                <a:sym typeface="Arial"/>
              </a:rPr>
              <a:t>{</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highlight>
                  <a:srgbClr val="FFFFFF"/>
                </a:highlight>
                <a:latin typeface="Arial"/>
                <a:ea typeface="Arial"/>
                <a:cs typeface="Arial"/>
                <a:sym typeface="Arial"/>
              </a:rPr>
              <a:t>  </a:t>
            </a:r>
            <a:r>
              <a:rPr lang="en">
                <a:highlight>
                  <a:srgbClr val="FFFFFF"/>
                </a:highlight>
                <a:latin typeface="Arial"/>
                <a:ea typeface="Arial"/>
                <a:cs typeface="Arial"/>
                <a:sym typeface="Arial"/>
              </a:rPr>
              <a:t>builder </a:t>
            </a:r>
            <a:r>
              <a:rPr lang="en">
                <a:solidFill>
                  <a:srgbClr val="336ECC"/>
                </a:solidFill>
                <a:highlight>
                  <a:srgbClr val="FFFFFF"/>
                </a:highlight>
                <a:latin typeface="Arial"/>
                <a:ea typeface="Arial"/>
                <a:cs typeface="Arial"/>
                <a:sym typeface="Arial"/>
              </a:rPr>
              <a:t>BuildProcess</a:t>
            </a:r>
            <a:endParaRPr>
              <a:solidFill>
                <a:srgbClr val="336ECC"/>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rPr lang="en">
                <a:solidFill>
                  <a:srgbClr val="121314"/>
                </a:solidFill>
                <a:highlight>
                  <a:srgbClr val="FFFFFF"/>
                </a:highlight>
                <a:latin typeface="Arial"/>
                <a:ea typeface="Arial"/>
                <a:cs typeface="Arial"/>
                <a:sym typeface="Arial"/>
              </a:rPr>
              <a:t>}</a:t>
            </a:r>
            <a:endParaRPr>
              <a:solidFill>
                <a:srgbClr val="121314"/>
              </a:solidFill>
              <a:highlight>
                <a:srgbClr val="FFFFFF"/>
              </a:highlight>
              <a:latin typeface="Arial"/>
              <a:ea typeface="Arial"/>
              <a:cs typeface="Arial"/>
              <a:sym typeface="Arial"/>
            </a:endParaRPr>
          </a:p>
        </p:txBody>
      </p:sp>
      <p:sp>
        <p:nvSpPr>
          <p:cNvPr id="129" name="Google Shape;129;p23"/>
          <p:cNvSpPr txBox="1"/>
          <p:nvPr>
            <p:ph idx="1" type="body"/>
          </p:nvPr>
        </p:nvSpPr>
        <p:spPr>
          <a:xfrm>
            <a:off x="4638750" y="1321900"/>
            <a:ext cx="4260300" cy="3414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002FA6"/>
                </a:solidFill>
                <a:highlight>
                  <a:srgbClr val="FFFFFF"/>
                </a:highlight>
                <a:latin typeface="Arial"/>
                <a:ea typeface="Arial"/>
                <a:cs typeface="Arial"/>
                <a:sym typeface="Arial"/>
              </a:rPr>
              <a:t>type </a:t>
            </a:r>
            <a:r>
              <a:rPr lang="en">
                <a:highlight>
                  <a:srgbClr val="FFFFFF"/>
                </a:highlight>
                <a:latin typeface="Arial"/>
                <a:ea typeface="Arial"/>
                <a:cs typeface="Arial"/>
                <a:sym typeface="Arial"/>
              </a:rPr>
              <a:t>VehicleProduct </a:t>
            </a:r>
            <a:r>
              <a:rPr lang="en">
                <a:solidFill>
                  <a:srgbClr val="002FA6"/>
                </a:solidFill>
                <a:highlight>
                  <a:srgbClr val="FFFFFF"/>
                </a:highlight>
                <a:latin typeface="Arial"/>
                <a:ea typeface="Arial"/>
                <a:cs typeface="Arial"/>
                <a:sym typeface="Arial"/>
              </a:rPr>
              <a:t>struct </a:t>
            </a:r>
            <a:r>
              <a:rPr lang="en">
                <a:solidFill>
                  <a:srgbClr val="121314"/>
                </a:solidFill>
                <a:highlight>
                  <a:srgbClr val="FFFFFF"/>
                </a:highlight>
                <a:latin typeface="Arial"/>
                <a:ea typeface="Arial"/>
                <a:cs typeface="Arial"/>
                <a:sym typeface="Arial"/>
              </a:rPr>
              <a:t>{</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rPr lang="en">
                <a:solidFill>
                  <a:srgbClr val="121314"/>
                </a:solidFill>
                <a:highlight>
                  <a:srgbClr val="FFFFFF"/>
                </a:highlight>
                <a:latin typeface="Arial"/>
                <a:ea typeface="Arial"/>
                <a:cs typeface="Arial"/>
                <a:sym typeface="Arial"/>
              </a:rPr>
              <a:t>  </a:t>
            </a:r>
            <a:r>
              <a:rPr lang="en">
                <a:highlight>
                  <a:srgbClr val="FFFFFF"/>
                </a:highlight>
                <a:latin typeface="Arial"/>
                <a:ea typeface="Arial"/>
                <a:cs typeface="Arial"/>
                <a:sym typeface="Arial"/>
              </a:rPr>
              <a:t>Wheels    </a:t>
            </a:r>
            <a:r>
              <a:rPr lang="en">
                <a:solidFill>
                  <a:srgbClr val="002FA6"/>
                </a:solidFill>
                <a:highlight>
                  <a:srgbClr val="FFFFFF"/>
                </a:highlight>
                <a:latin typeface="Arial"/>
                <a:ea typeface="Arial"/>
                <a:cs typeface="Arial"/>
                <a:sym typeface="Arial"/>
              </a:rPr>
              <a:t>int</a:t>
            </a:r>
            <a:endParaRPr>
              <a:solidFill>
                <a:srgbClr val="002FA6"/>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rPr lang="en">
                <a:solidFill>
                  <a:srgbClr val="002FA6"/>
                </a:solidFill>
                <a:highlight>
                  <a:srgbClr val="FFFFFF"/>
                </a:highlight>
                <a:latin typeface="Arial"/>
                <a:ea typeface="Arial"/>
                <a:cs typeface="Arial"/>
                <a:sym typeface="Arial"/>
              </a:rPr>
              <a:t>  </a:t>
            </a:r>
            <a:r>
              <a:rPr lang="en">
                <a:highlight>
                  <a:srgbClr val="FFFFFF"/>
                </a:highlight>
                <a:latin typeface="Arial"/>
                <a:ea typeface="Arial"/>
                <a:cs typeface="Arial"/>
                <a:sym typeface="Arial"/>
              </a:rPr>
              <a:t>Seats       </a:t>
            </a:r>
            <a:r>
              <a:rPr lang="en">
                <a:solidFill>
                  <a:srgbClr val="002FA6"/>
                </a:solidFill>
                <a:highlight>
                  <a:srgbClr val="FFFFFF"/>
                </a:highlight>
                <a:latin typeface="Arial"/>
                <a:ea typeface="Arial"/>
                <a:cs typeface="Arial"/>
                <a:sym typeface="Arial"/>
              </a:rPr>
              <a:t>int</a:t>
            </a:r>
            <a:endParaRPr>
              <a:solidFill>
                <a:srgbClr val="002FA6"/>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rPr lang="en">
                <a:solidFill>
                  <a:srgbClr val="121314"/>
                </a:solidFill>
                <a:highlight>
                  <a:srgbClr val="FFFFFF"/>
                </a:highlight>
                <a:latin typeface="Arial"/>
                <a:ea typeface="Arial"/>
                <a:cs typeface="Arial"/>
                <a:sym typeface="Arial"/>
              </a:rPr>
              <a:t>}</a:t>
            </a:r>
            <a:endParaRPr>
              <a:solidFill>
                <a:srgbClr val="121314"/>
              </a:solidFill>
              <a:highlight>
                <a:srgbClr val="FFFFFF"/>
              </a:highlight>
              <a:latin typeface="Arial"/>
              <a:ea typeface="Arial"/>
              <a:cs typeface="Arial"/>
              <a:sym typeface="Arial"/>
            </a:endParaRPr>
          </a:p>
        </p:txBody>
      </p:sp>
      <p:pic>
        <p:nvPicPr>
          <p:cNvPr id="130" name="Google Shape;130;p23"/>
          <p:cNvPicPr preferRelativeResize="0"/>
          <p:nvPr/>
        </p:nvPicPr>
        <p:blipFill>
          <a:blip r:embed="rId3">
            <a:alphaModFix/>
          </a:blip>
          <a:stretch>
            <a:fillRect/>
          </a:stretch>
        </p:blipFill>
        <p:spPr>
          <a:xfrm>
            <a:off x="5064553" y="2571751"/>
            <a:ext cx="3408699" cy="2228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34" name="Shape 134"/>
        <p:cNvGrpSpPr/>
        <p:nvPr/>
      </p:nvGrpSpPr>
      <p:grpSpPr>
        <a:xfrm>
          <a:off x="0" y="0"/>
          <a:ext cx="0" cy="0"/>
          <a:chOff x="0" y="0"/>
          <a:chExt cx="0" cy="0"/>
        </a:xfrm>
      </p:grpSpPr>
      <p:sp>
        <p:nvSpPr>
          <p:cNvPr id="135" name="Google Shape;135;p24"/>
          <p:cNvSpPr txBox="1"/>
          <p:nvPr>
            <p:ph type="title"/>
          </p:nvPr>
        </p:nvSpPr>
        <p:spPr>
          <a:xfrm>
            <a:off x="311700" y="305875"/>
            <a:ext cx="8520600" cy="831300"/>
          </a:xfrm>
          <a:prstGeom prst="rect">
            <a:avLst/>
          </a:prstGeom>
          <a:solidFill>
            <a:srgbClr val="FFFF00"/>
          </a:solidFill>
        </p:spPr>
        <p:txBody>
          <a:bodyPr anchorCtr="0" anchor="b" bIns="91425" lIns="91425" spcFirstLastPara="1" rIns="91425" wrap="square" tIns="91425">
            <a:noAutofit/>
          </a:bodyPr>
          <a:lstStyle/>
          <a:p>
            <a:pPr indent="0" lvl="0" marL="0" rtl="0" algn="l">
              <a:spcBef>
                <a:spcPts val="0"/>
              </a:spcBef>
              <a:spcAft>
                <a:spcPts val="0"/>
              </a:spcAft>
              <a:buNone/>
            </a:pPr>
            <a:r>
              <a:rPr lang="en"/>
              <a:t>Builder</a:t>
            </a:r>
            <a:endParaRPr/>
          </a:p>
          <a:p>
            <a:pPr indent="0" lvl="0" marL="0" rtl="0" algn="l">
              <a:spcBef>
                <a:spcPts val="0"/>
              </a:spcBef>
              <a:spcAft>
                <a:spcPts val="0"/>
              </a:spcAft>
              <a:buNone/>
            </a:pPr>
            <a:r>
              <a:rPr lang="en" sz="1800"/>
              <a:t>Director, Product and BuildProcess Interface</a:t>
            </a:r>
            <a:endParaRPr sz="1800"/>
          </a:p>
        </p:txBody>
      </p:sp>
      <p:sp>
        <p:nvSpPr>
          <p:cNvPr id="136" name="Google Shape;136;p24"/>
          <p:cNvSpPr txBox="1"/>
          <p:nvPr>
            <p:ph idx="1" type="body"/>
          </p:nvPr>
        </p:nvSpPr>
        <p:spPr>
          <a:xfrm>
            <a:off x="462725" y="1313150"/>
            <a:ext cx="8601000" cy="2966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002FA6"/>
                </a:solidFill>
                <a:highlight>
                  <a:srgbClr val="FFFFFF"/>
                </a:highlight>
                <a:latin typeface="Arial"/>
                <a:ea typeface="Arial"/>
                <a:cs typeface="Arial"/>
                <a:sym typeface="Arial"/>
              </a:rPr>
              <a:t>func </a:t>
            </a:r>
            <a:r>
              <a:rPr lang="en">
                <a:solidFill>
                  <a:srgbClr val="121314"/>
                </a:solidFill>
                <a:highlight>
                  <a:srgbClr val="FFFFFF"/>
                </a:highlight>
                <a:latin typeface="Arial"/>
                <a:ea typeface="Arial"/>
                <a:cs typeface="Arial"/>
                <a:sym typeface="Arial"/>
              </a:rPr>
              <a:t>(</a:t>
            </a:r>
            <a:r>
              <a:rPr lang="en">
                <a:solidFill>
                  <a:srgbClr val="008A91"/>
                </a:solidFill>
                <a:highlight>
                  <a:srgbClr val="FFFFFF"/>
                </a:highlight>
                <a:latin typeface="Arial"/>
                <a:ea typeface="Arial"/>
                <a:cs typeface="Arial"/>
                <a:sym typeface="Arial"/>
              </a:rPr>
              <a:t>f </a:t>
            </a:r>
            <a:r>
              <a:rPr lang="en">
                <a:solidFill>
                  <a:srgbClr val="121314"/>
                </a:solidFill>
                <a:highlight>
                  <a:srgbClr val="FFFFFF"/>
                </a:highlight>
                <a:latin typeface="Arial"/>
                <a:ea typeface="Arial"/>
                <a:cs typeface="Arial"/>
                <a:sym typeface="Arial"/>
              </a:rPr>
              <a:t>*</a:t>
            </a:r>
            <a:r>
              <a:rPr lang="en">
                <a:solidFill>
                  <a:srgbClr val="336ECC"/>
                </a:solidFill>
                <a:highlight>
                  <a:srgbClr val="FFFFFF"/>
                </a:highlight>
                <a:latin typeface="Arial"/>
                <a:ea typeface="Arial"/>
                <a:cs typeface="Arial"/>
                <a:sym typeface="Arial"/>
              </a:rPr>
              <a:t>ManufacturingDirector</a:t>
            </a:r>
            <a:r>
              <a:rPr lang="en">
                <a:solidFill>
                  <a:srgbClr val="121314"/>
                </a:solidFill>
                <a:highlight>
                  <a:srgbClr val="FFFFFF"/>
                </a:highlight>
                <a:latin typeface="Arial"/>
                <a:ea typeface="Arial"/>
                <a:cs typeface="Arial"/>
                <a:sym typeface="Arial"/>
              </a:rPr>
              <a:t>) </a:t>
            </a:r>
            <a:r>
              <a:rPr lang="en">
                <a:solidFill>
                  <a:srgbClr val="286D73"/>
                </a:solidFill>
                <a:highlight>
                  <a:srgbClr val="FFFFFF"/>
                </a:highlight>
                <a:latin typeface="Arial"/>
                <a:ea typeface="Arial"/>
                <a:cs typeface="Arial"/>
                <a:sym typeface="Arial"/>
              </a:rPr>
              <a:t>Construct</a:t>
            </a:r>
            <a:r>
              <a:rPr lang="en">
                <a:solidFill>
                  <a:srgbClr val="121314"/>
                </a:solidFill>
                <a:highlight>
                  <a:srgbClr val="FFFFFF"/>
                </a:highlight>
                <a:latin typeface="Arial"/>
                <a:ea typeface="Arial"/>
                <a:cs typeface="Arial"/>
                <a:sym typeface="Arial"/>
              </a:rPr>
              <a:t>() {</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rPr lang="en">
                <a:solidFill>
                  <a:srgbClr val="121314"/>
                </a:solidFill>
                <a:highlight>
                  <a:srgbClr val="FFFFFF"/>
                </a:highlight>
                <a:latin typeface="Arial"/>
                <a:ea typeface="Arial"/>
                <a:cs typeface="Arial"/>
                <a:sym typeface="Arial"/>
              </a:rPr>
              <a:t> </a:t>
            </a:r>
            <a:r>
              <a:rPr lang="en">
                <a:solidFill>
                  <a:srgbClr val="008A91"/>
                </a:solidFill>
                <a:highlight>
                  <a:srgbClr val="FFFFFF"/>
                </a:highlight>
                <a:latin typeface="Arial"/>
                <a:ea typeface="Arial"/>
                <a:cs typeface="Arial"/>
                <a:sym typeface="Arial"/>
              </a:rPr>
              <a:t>f</a:t>
            </a:r>
            <a:r>
              <a:rPr lang="en">
                <a:solidFill>
                  <a:srgbClr val="121314"/>
                </a:solidFill>
                <a:highlight>
                  <a:srgbClr val="FFFFFF"/>
                </a:highlight>
                <a:latin typeface="Arial"/>
                <a:ea typeface="Arial"/>
                <a:cs typeface="Arial"/>
                <a:sym typeface="Arial"/>
              </a:rPr>
              <a:t>.</a:t>
            </a:r>
            <a:r>
              <a:rPr lang="en">
                <a:highlight>
                  <a:srgbClr val="FFFFFF"/>
                </a:highlight>
                <a:latin typeface="Arial"/>
                <a:ea typeface="Arial"/>
                <a:cs typeface="Arial"/>
                <a:sym typeface="Arial"/>
              </a:rPr>
              <a:t>builder</a:t>
            </a:r>
            <a:r>
              <a:rPr lang="en">
                <a:solidFill>
                  <a:srgbClr val="121314"/>
                </a:solidFill>
                <a:highlight>
                  <a:srgbClr val="FFFFFF"/>
                </a:highlight>
                <a:latin typeface="Arial"/>
                <a:ea typeface="Arial"/>
                <a:cs typeface="Arial"/>
                <a:sym typeface="Arial"/>
              </a:rPr>
              <a:t>.</a:t>
            </a:r>
            <a:r>
              <a:rPr lang="en">
                <a:solidFill>
                  <a:srgbClr val="36666B"/>
                </a:solidFill>
                <a:highlight>
                  <a:srgbClr val="FFFFFF"/>
                </a:highlight>
                <a:latin typeface="Arial"/>
                <a:ea typeface="Arial"/>
                <a:cs typeface="Arial"/>
                <a:sym typeface="Arial"/>
              </a:rPr>
              <a:t>SetSeats</a:t>
            </a:r>
            <a:r>
              <a:rPr lang="en">
                <a:solidFill>
                  <a:srgbClr val="121314"/>
                </a:solidFill>
                <a:highlight>
                  <a:srgbClr val="FFFFFF"/>
                </a:highlight>
                <a:latin typeface="Arial"/>
                <a:ea typeface="Arial"/>
                <a:cs typeface="Arial"/>
                <a:sym typeface="Arial"/>
              </a:rPr>
              <a:t>().</a:t>
            </a:r>
            <a:r>
              <a:rPr lang="en">
                <a:solidFill>
                  <a:srgbClr val="36666B"/>
                </a:solidFill>
                <a:highlight>
                  <a:srgbClr val="FFFFFF"/>
                </a:highlight>
                <a:latin typeface="Arial"/>
                <a:ea typeface="Arial"/>
                <a:cs typeface="Arial"/>
                <a:sym typeface="Arial"/>
              </a:rPr>
              <a:t>SetWheels</a:t>
            </a:r>
            <a:r>
              <a:rPr lang="en">
                <a:solidFill>
                  <a:srgbClr val="121314"/>
                </a:solidFill>
                <a:highlight>
                  <a:srgbClr val="FFFFFF"/>
                </a:highlight>
                <a:latin typeface="Arial"/>
                <a:ea typeface="Arial"/>
                <a:cs typeface="Arial"/>
                <a:sym typeface="Arial"/>
              </a:rPr>
              <a:t>()</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rPr lang="en">
                <a:solidFill>
                  <a:srgbClr val="121314"/>
                </a:solidFill>
                <a:highlight>
                  <a:srgbClr val="FFFFFF"/>
                </a:highlight>
                <a:latin typeface="Arial"/>
                <a:ea typeface="Arial"/>
                <a:cs typeface="Arial"/>
                <a:sym typeface="Arial"/>
              </a:rPr>
              <a:t>}</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rPr lang="en">
                <a:solidFill>
                  <a:srgbClr val="002FA6"/>
                </a:solidFill>
                <a:highlight>
                  <a:srgbClr val="FFFFFF"/>
                </a:highlight>
                <a:latin typeface="Arial"/>
                <a:ea typeface="Arial"/>
                <a:cs typeface="Arial"/>
                <a:sym typeface="Arial"/>
              </a:rPr>
              <a:t>func </a:t>
            </a:r>
            <a:r>
              <a:rPr lang="en">
                <a:solidFill>
                  <a:srgbClr val="121314"/>
                </a:solidFill>
                <a:highlight>
                  <a:srgbClr val="FFFFFF"/>
                </a:highlight>
                <a:latin typeface="Arial"/>
                <a:ea typeface="Arial"/>
                <a:cs typeface="Arial"/>
                <a:sym typeface="Arial"/>
              </a:rPr>
              <a:t>(</a:t>
            </a:r>
            <a:r>
              <a:rPr lang="en">
                <a:solidFill>
                  <a:srgbClr val="008A91"/>
                </a:solidFill>
                <a:highlight>
                  <a:srgbClr val="FFFFFF"/>
                </a:highlight>
                <a:latin typeface="Arial"/>
                <a:ea typeface="Arial"/>
                <a:cs typeface="Arial"/>
                <a:sym typeface="Arial"/>
              </a:rPr>
              <a:t>f </a:t>
            </a:r>
            <a:r>
              <a:rPr lang="en">
                <a:solidFill>
                  <a:srgbClr val="121314"/>
                </a:solidFill>
                <a:highlight>
                  <a:srgbClr val="FFFFFF"/>
                </a:highlight>
                <a:latin typeface="Arial"/>
                <a:ea typeface="Arial"/>
                <a:cs typeface="Arial"/>
                <a:sym typeface="Arial"/>
              </a:rPr>
              <a:t>*</a:t>
            </a:r>
            <a:r>
              <a:rPr lang="en">
                <a:solidFill>
                  <a:srgbClr val="336ECC"/>
                </a:solidFill>
                <a:highlight>
                  <a:srgbClr val="FFFFFF"/>
                </a:highlight>
                <a:latin typeface="Arial"/>
                <a:ea typeface="Arial"/>
                <a:cs typeface="Arial"/>
                <a:sym typeface="Arial"/>
              </a:rPr>
              <a:t>ManufacturingDirector</a:t>
            </a:r>
            <a:r>
              <a:rPr lang="en">
                <a:solidFill>
                  <a:srgbClr val="121314"/>
                </a:solidFill>
                <a:highlight>
                  <a:srgbClr val="FFFFFF"/>
                </a:highlight>
                <a:latin typeface="Arial"/>
                <a:ea typeface="Arial"/>
                <a:cs typeface="Arial"/>
                <a:sym typeface="Arial"/>
              </a:rPr>
              <a:t>) </a:t>
            </a:r>
            <a:r>
              <a:rPr lang="en">
                <a:solidFill>
                  <a:srgbClr val="286D73"/>
                </a:solidFill>
                <a:highlight>
                  <a:srgbClr val="FFFFFF"/>
                </a:highlight>
                <a:latin typeface="Arial"/>
                <a:ea typeface="Arial"/>
                <a:cs typeface="Arial"/>
                <a:sym typeface="Arial"/>
              </a:rPr>
              <a:t>SetBuilder</a:t>
            </a:r>
            <a:r>
              <a:rPr lang="en">
                <a:solidFill>
                  <a:srgbClr val="121314"/>
                </a:solidFill>
                <a:highlight>
                  <a:srgbClr val="FFFFFF"/>
                </a:highlight>
                <a:latin typeface="Arial"/>
                <a:ea typeface="Arial"/>
                <a:cs typeface="Arial"/>
                <a:sym typeface="Arial"/>
              </a:rPr>
              <a:t>(</a:t>
            </a:r>
            <a:r>
              <a:rPr lang="en">
                <a:highlight>
                  <a:srgbClr val="FFFFFF"/>
                </a:highlight>
                <a:latin typeface="Arial"/>
                <a:ea typeface="Arial"/>
                <a:cs typeface="Arial"/>
                <a:sym typeface="Arial"/>
              </a:rPr>
              <a:t>b </a:t>
            </a:r>
            <a:r>
              <a:rPr lang="en">
                <a:solidFill>
                  <a:srgbClr val="336ECC"/>
                </a:solidFill>
                <a:highlight>
                  <a:srgbClr val="FFFFFF"/>
                </a:highlight>
                <a:latin typeface="Arial"/>
                <a:ea typeface="Arial"/>
                <a:cs typeface="Arial"/>
                <a:sym typeface="Arial"/>
              </a:rPr>
              <a:t>BuildProcess</a:t>
            </a:r>
            <a:r>
              <a:rPr lang="en">
                <a:solidFill>
                  <a:srgbClr val="121314"/>
                </a:solidFill>
                <a:highlight>
                  <a:srgbClr val="FFFFFF"/>
                </a:highlight>
                <a:latin typeface="Arial"/>
                <a:ea typeface="Arial"/>
                <a:cs typeface="Arial"/>
                <a:sym typeface="Arial"/>
              </a:rPr>
              <a:t>) {</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rPr lang="en">
                <a:solidFill>
                  <a:srgbClr val="121314"/>
                </a:solidFill>
                <a:highlight>
                  <a:srgbClr val="FFFFFF"/>
                </a:highlight>
                <a:latin typeface="Arial"/>
                <a:ea typeface="Arial"/>
                <a:cs typeface="Arial"/>
                <a:sym typeface="Arial"/>
              </a:rPr>
              <a:t>  </a:t>
            </a:r>
            <a:r>
              <a:rPr lang="en">
                <a:solidFill>
                  <a:srgbClr val="008A91"/>
                </a:solidFill>
                <a:highlight>
                  <a:srgbClr val="FFFFFF"/>
                </a:highlight>
                <a:latin typeface="Arial"/>
                <a:ea typeface="Arial"/>
                <a:cs typeface="Arial"/>
                <a:sym typeface="Arial"/>
              </a:rPr>
              <a:t>f</a:t>
            </a:r>
            <a:r>
              <a:rPr lang="en">
                <a:solidFill>
                  <a:srgbClr val="121314"/>
                </a:solidFill>
                <a:highlight>
                  <a:srgbClr val="FFFFFF"/>
                </a:highlight>
                <a:latin typeface="Arial"/>
                <a:ea typeface="Arial"/>
                <a:cs typeface="Arial"/>
                <a:sym typeface="Arial"/>
              </a:rPr>
              <a:t>.</a:t>
            </a:r>
            <a:r>
              <a:rPr lang="en">
                <a:highlight>
                  <a:srgbClr val="FFFFFF"/>
                </a:highlight>
                <a:latin typeface="Arial"/>
                <a:ea typeface="Arial"/>
                <a:cs typeface="Arial"/>
                <a:sym typeface="Arial"/>
              </a:rPr>
              <a:t>builder </a:t>
            </a:r>
            <a:r>
              <a:rPr lang="en">
                <a:solidFill>
                  <a:srgbClr val="121314"/>
                </a:solidFill>
                <a:highlight>
                  <a:srgbClr val="FFFFFF"/>
                </a:highlight>
                <a:latin typeface="Arial"/>
                <a:ea typeface="Arial"/>
                <a:cs typeface="Arial"/>
                <a:sym typeface="Arial"/>
              </a:rPr>
              <a:t>= </a:t>
            </a:r>
            <a:r>
              <a:rPr lang="en">
                <a:highlight>
                  <a:srgbClr val="FFFFFF"/>
                </a:highlight>
                <a:latin typeface="Arial"/>
                <a:ea typeface="Arial"/>
                <a:cs typeface="Arial"/>
                <a:sym typeface="Arial"/>
              </a:rPr>
              <a:t>b</a:t>
            </a:r>
            <a:endParaRPr>
              <a:highlight>
                <a:srgbClr val="FFFFFF"/>
              </a:highlight>
              <a:latin typeface="Arial"/>
              <a:ea typeface="Arial"/>
              <a:cs typeface="Arial"/>
              <a:sym typeface="Arial"/>
            </a:endParaRPr>
          </a:p>
          <a:p>
            <a:pPr indent="0" lvl="0" marL="0" rtl="0" algn="l">
              <a:lnSpc>
                <a:spcPct val="100000"/>
              </a:lnSpc>
              <a:spcBef>
                <a:spcPts val="0"/>
              </a:spcBef>
              <a:spcAft>
                <a:spcPts val="0"/>
              </a:spcAft>
              <a:buNone/>
            </a:pPr>
            <a:r>
              <a:rPr lang="en">
                <a:solidFill>
                  <a:srgbClr val="121314"/>
                </a:solidFill>
                <a:highlight>
                  <a:srgbClr val="FFFFFF"/>
                </a:highlight>
                <a:latin typeface="Arial"/>
                <a:ea typeface="Arial"/>
                <a:cs typeface="Arial"/>
                <a:sym typeface="Arial"/>
              </a:rPr>
              <a:t>}</a:t>
            </a:r>
            <a:endParaRPr i="1">
              <a:solidFill>
                <a:srgbClr val="8C8C8C"/>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t/>
            </a:r>
            <a:endParaRPr>
              <a:solidFill>
                <a:srgbClr val="CC7832"/>
              </a:solidFill>
              <a:latin typeface="Arial"/>
              <a:ea typeface="Arial"/>
              <a:cs typeface="Arial"/>
              <a:sym typeface="Arial"/>
            </a:endParaRPr>
          </a:p>
          <a:p>
            <a:pPr indent="0" lvl="0" marL="0" rtl="0" algn="l">
              <a:lnSpc>
                <a:spcPct val="100000"/>
              </a:lnSpc>
              <a:spcBef>
                <a:spcPts val="0"/>
              </a:spcBef>
              <a:spcAft>
                <a:spcPts val="0"/>
              </a:spcAft>
              <a:buNone/>
            </a:pPr>
            <a:r>
              <a:t/>
            </a:r>
            <a:endParaRPr>
              <a:solidFill>
                <a:srgbClr val="80808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40" name="Shape 140"/>
        <p:cNvGrpSpPr/>
        <p:nvPr/>
      </p:nvGrpSpPr>
      <p:grpSpPr>
        <a:xfrm>
          <a:off x="0" y="0"/>
          <a:ext cx="0" cy="0"/>
          <a:chOff x="0" y="0"/>
          <a:chExt cx="0" cy="0"/>
        </a:xfrm>
      </p:grpSpPr>
      <p:sp>
        <p:nvSpPr>
          <p:cNvPr id="141" name="Google Shape;141;p25"/>
          <p:cNvSpPr txBox="1"/>
          <p:nvPr>
            <p:ph type="title"/>
          </p:nvPr>
        </p:nvSpPr>
        <p:spPr>
          <a:xfrm>
            <a:off x="311700" y="305875"/>
            <a:ext cx="8520600" cy="831300"/>
          </a:xfrm>
          <a:prstGeom prst="rect">
            <a:avLst/>
          </a:prstGeom>
          <a:solidFill>
            <a:srgbClr val="FFFF00"/>
          </a:solidFill>
        </p:spPr>
        <p:txBody>
          <a:bodyPr anchorCtr="0" anchor="b" bIns="91425" lIns="91425" spcFirstLastPara="1" rIns="91425" wrap="square" tIns="91425">
            <a:noAutofit/>
          </a:bodyPr>
          <a:lstStyle/>
          <a:p>
            <a:pPr indent="0" lvl="0" marL="0" rtl="0" algn="l">
              <a:spcBef>
                <a:spcPts val="0"/>
              </a:spcBef>
              <a:spcAft>
                <a:spcPts val="0"/>
              </a:spcAft>
              <a:buNone/>
            </a:pPr>
            <a:r>
              <a:rPr lang="en"/>
              <a:t>Builder</a:t>
            </a:r>
            <a:endParaRPr/>
          </a:p>
          <a:p>
            <a:pPr indent="0" lvl="0" marL="0" rtl="0" algn="l">
              <a:spcBef>
                <a:spcPts val="0"/>
              </a:spcBef>
              <a:spcAft>
                <a:spcPts val="0"/>
              </a:spcAft>
              <a:buNone/>
            </a:pPr>
            <a:r>
              <a:rPr lang="en" sz="1800"/>
              <a:t>Director, Product and BuildProcess Interface</a:t>
            </a:r>
            <a:endParaRPr sz="1800"/>
          </a:p>
        </p:txBody>
      </p:sp>
      <p:sp>
        <p:nvSpPr>
          <p:cNvPr id="142" name="Google Shape;142;p25"/>
          <p:cNvSpPr txBox="1"/>
          <p:nvPr>
            <p:ph idx="1" type="body"/>
          </p:nvPr>
        </p:nvSpPr>
        <p:spPr>
          <a:xfrm>
            <a:off x="311700" y="1189625"/>
            <a:ext cx="4260300" cy="3414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rgbClr val="002FA6"/>
                </a:solidFill>
                <a:highlight>
                  <a:srgbClr val="FFFFFF"/>
                </a:highlight>
                <a:latin typeface="Arial"/>
                <a:ea typeface="Arial"/>
                <a:cs typeface="Arial"/>
                <a:sym typeface="Arial"/>
              </a:rPr>
              <a:t>type </a:t>
            </a:r>
            <a:r>
              <a:rPr lang="en">
                <a:highlight>
                  <a:srgbClr val="FFFFFF"/>
                </a:highlight>
                <a:latin typeface="Arial"/>
                <a:ea typeface="Arial"/>
                <a:cs typeface="Arial"/>
                <a:sym typeface="Arial"/>
              </a:rPr>
              <a:t>CarBuilder </a:t>
            </a:r>
            <a:r>
              <a:rPr lang="en">
                <a:solidFill>
                  <a:srgbClr val="002FA6"/>
                </a:solidFill>
                <a:highlight>
                  <a:srgbClr val="FFFFFF"/>
                </a:highlight>
                <a:latin typeface="Arial"/>
                <a:ea typeface="Arial"/>
                <a:cs typeface="Arial"/>
                <a:sym typeface="Arial"/>
              </a:rPr>
              <a:t>struct </a:t>
            </a:r>
            <a:r>
              <a:rPr lang="en">
                <a:solidFill>
                  <a:srgbClr val="121314"/>
                </a:solidFill>
                <a:highlight>
                  <a:srgbClr val="FFFFFF"/>
                </a:highlight>
                <a:latin typeface="Arial"/>
                <a:ea typeface="Arial"/>
                <a:cs typeface="Arial"/>
                <a:sym typeface="Arial"/>
              </a:rPr>
              <a:t>{</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highlight>
                  <a:srgbClr val="FFFFFF"/>
                </a:highlight>
                <a:latin typeface="Arial"/>
                <a:ea typeface="Arial"/>
                <a:cs typeface="Arial"/>
                <a:sym typeface="Arial"/>
              </a:rPr>
              <a:t>  </a:t>
            </a:r>
            <a:r>
              <a:rPr lang="en">
                <a:highlight>
                  <a:srgbClr val="FFFFFF"/>
                </a:highlight>
                <a:latin typeface="Arial"/>
                <a:ea typeface="Arial"/>
                <a:cs typeface="Arial"/>
                <a:sym typeface="Arial"/>
              </a:rPr>
              <a:t>v </a:t>
            </a:r>
            <a:r>
              <a:rPr lang="en">
                <a:solidFill>
                  <a:srgbClr val="336ECC"/>
                </a:solidFill>
                <a:highlight>
                  <a:srgbClr val="FFFFFF"/>
                </a:highlight>
                <a:latin typeface="Arial"/>
                <a:ea typeface="Arial"/>
                <a:cs typeface="Arial"/>
                <a:sym typeface="Arial"/>
              </a:rPr>
              <a:t>VehicleProduct</a:t>
            </a:r>
            <a:endParaRPr>
              <a:solidFill>
                <a:srgbClr val="336ECC"/>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highlight>
                  <a:srgbClr val="FFFFFF"/>
                </a:highlight>
                <a:latin typeface="Arial"/>
                <a:ea typeface="Arial"/>
                <a:cs typeface="Arial"/>
                <a:sym typeface="Arial"/>
              </a:rPr>
              <a:t>}</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a:solidFill>
                <a:srgbClr val="808080"/>
              </a:solidFill>
              <a:latin typeface="Arial"/>
              <a:ea typeface="Arial"/>
              <a:cs typeface="Arial"/>
              <a:sym typeface="Arial"/>
            </a:endParaRPr>
          </a:p>
          <a:p>
            <a:pPr indent="0" lvl="0" marL="0" rtl="0" algn="l">
              <a:lnSpc>
                <a:spcPct val="100000"/>
              </a:lnSpc>
              <a:spcBef>
                <a:spcPts val="0"/>
              </a:spcBef>
              <a:spcAft>
                <a:spcPts val="0"/>
              </a:spcAft>
              <a:buNone/>
            </a:pPr>
            <a:r>
              <a:t/>
            </a:r>
            <a:endParaRPr>
              <a:solidFill>
                <a:srgbClr val="CC7832"/>
              </a:solidFill>
              <a:latin typeface="Arial"/>
              <a:ea typeface="Arial"/>
              <a:cs typeface="Arial"/>
              <a:sym typeface="Arial"/>
            </a:endParaRPr>
          </a:p>
        </p:txBody>
      </p:sp>
      <p:sp>
        <p:nvSpPr>
          <p:cNvPr id="143" name="Google Shape;143;p25"/>
          <p:cNvSpPr txBox="1"/>
          <p:nvPr>
            <p:ph idx="1" type="body"/>
          </p:nvPr>
        </p:nvSpPr>
        <p:spPr>
          <a:xfrm>
            <a:off x="3138525" y="1313150"/>
            <a:ext cx="5693700" cy="2966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rgbClr val="002FA6"/>
                </a:solidFill>
                <a:highlight>
                  <a:srgbClr val="FFFFFF"/>
                </a:highlight>
                <a:latin typeface="Arial"/>
                <a:ea typeface="Arial"/>
                <a:cs typeface="Arial"/>
                <a:sym typeface="Arial"/>
              </a:rPr>
              <a:t>func </a:t>
            </a:r>
            <a:r>
              <a:rPr lang="en">
                <a:solidFill>
                  <a:srgbClr val="121314"/>
                </a:solidFill>
                <a:highlight>
                  <a:srgbClr val="FFFFFF"/>
                </a:highlight>
                <a:latin typeface="Arial"/>
                <a:ea typeface="Arial"/>
                <a:cs typeface="Arial"/>
                <a:sym typeface="Arial"/>
              </a:rPr>
              <a:t>(</a:t>
            </a:r>
            <a:r>
              <a:rPr lang="en">
                <a:solidFill>
                  <a:srgbClr val="008A91"/>
                </a:solidFill>
                <a:highlight>
                  <a:srgbClr val="FFFFFF"/>
                </a:highlight>
                <a:latin typeface="Arial"/>
                <a:ea typeface="Arial"/>
                <a:cs typeface="Arial"/>
                <a:sym typeface="Arial"/>
              </a:rPr>
              <a:t>c </a:t>
            </a:r>
            <a:r>
              <a:rPr lang="en">
                <a:solidFill>
                  <a:srgbClr val="121314"/>
                </a:solidFill>
                <a:highlight>
                  <a:srgbClr val="FFFFFF"/>
                </a:highlight>
                <a:latin typeface="Arial"/>
                <a:ea typeface="Arial"/>
                <a:cs typeface="Arial"/>
                <a:sym typeface="Arial"/>
              </a:rPr>
              <a:t>*</a:t>
            </a:r>
            <a:r>
              <a:rPr lang="en">
                <a:solidFill>
                  <a:srgbClr val="336ECC"/>
                </a:solidFill>
                <a:highlight>
                  <a:srgbClr val="FFFFFF"/>
                </a:highlight>
                <a:latin typeface="Arial"/>
                <a:ea typeface="Arial"/>
                <a:cs typeface="Arial"/>
                <a:sym typeface="Arial"/>
              </a:rPr>
              <a:t>CarBuilder</a:t>
            </a:r>
            <a:r>
              <a:rPr lang="en">
                <a:solidFill>
                  <a:srgbClr val="121314"/>
                </a:solidFill>
                <a:highlight>
                  <a:srgbClr val="FFFFFF"/>
                </a:highlight>
                <a:latin typeface="Arial"/>
                <a:ea typeface="Arial"/>
                <a:cs typeface="Arial"/>
                <a:sym typeface="Arial"/>
              </a:rPr>
              <a:t>) </a:t>
            </a:r>
            <a:r>
              <a:rPr lang="en">
                <a:solidFill>
                  <a:srgbClr val="286D73"/>
                </a:solidFill>
                <a:highlight>
                  <a:srgbClr val="FFFFFF"/>
                </a:highlight>
                <a:latin typeface="Arial"/>
                <a:ea typeface="Arial"/>
                <a:cs typeface="Arial"/>
                <a:sym typeface="Arial"/>
              </a:rPr>
              <a:t>SetWheels</a:t>
            </a:r>
            <a:r>
              <a:rPr lang="en">
                <a:solidFill>
                  <a:srgbClr val="121314"/>
                </a:solidFill>
                <a:highlight>
                  <a:srgbClr val="FFFFFF"/>
                </a:highlight>
                <a:latin typeface="Arial"/>
                <a:ea typeface="Arial"/>
                <a:cs typeface="Arial"/>
                <a:sym typeface="Arial"/>
              </a:rPr>
              <a:t>() </a:t>
            </a:r>
            <a:r>
              <a:rPr lang="en">
                <a:solidFill>
                  <a:srgbClr val="336ECC"/>
                </a:solidFill>
                <a:highlight>
                  <a:srgbClr val="FFFFFF"/>
                </a:highlight>
                <a:latin typeface="Arial"/>
                <a:ea typeface="Arial"/>
                <a:cs typeface="Arial"/>
                <a:sym typeface="Arial"/>
              </a:rPr>
              <a:t>BuildProcess </a:t>
            </a:r>
            <a:r>
              <a:rPr lang="en">
                <a:solidFill>
                  <a:srgbClr val="121314"/>
                </a:solidFill>
                <a:highlight>
                  <a:srgbClr val="FFFFFF"/>
                </a:highlight>
                <a:latin typeface="Arial"/>
                <a:ea typeface="Arial"/>
                <a:cs typeface="Arial"/>
                <a:sym typeface="Arial"/>
              </a:rPr>
              <a:t>{</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highlight>
                  <a:srgbClr val="FFFFFF"/>
                </a:highlight>
                <a:latin typeface="Arial"/>
                <a:ea typeface="Arial"/>
                <a:cs typeface="Arial"/>
                <a:sym typeface="Arial"/>
              </a:rPr>
              <a:t>  </a:t>
            </a:r>
            <a:r>
              <a:rPr lang="en">
                <a:solidFill>
                  <a:srgbClr val="008A91"/>
                </a:solidFill>
                <a:highlight>
                  <a:srgbClr val="FFFFFF"/>
                </a:highlight>
                <a:latin typeface="Arial"/>
                <a:ea typeface="Arial"/>
                <a:cs typeface="Arial"/>
                <a:sym typeface="Arial"/>
              </a:rPr>
              <a:t>c</a:t>
            </a:r>
            <a:r>
              <a:rPr lang="en">
                <a:solidFill>
                  <a:srgbClr val="121314"/>
                </a:solidFill>
                <a:highlight>
                  <a:srgbClr val="FFFFFF"/>
                </a:highlight>
                <a:latin typeface="Arial"/>
                <a:ea typeface="Arial"/>
                <a:cs typeface="Arial"/>
                <a:sym typeface="Arial"/>
              </a:rPr>
              <a:t>.</a:t>
            </a:r>
            <a:r>
              <a:rPr lang="en">
                <a:highlight>
                  <a:srgbClr val="FFFFFF"/>
                </a:highlight>
                <a:latin typeface="Arial"/>
                <a:ea typeface="Arial"/>
                <a:cs typeface="Arial"/>
                <a:sym typeface="Arial"/>
              </a:rPr>
              <a:t>v</a:t>
            </a:r>
            <a:r>
              <a:rPr lang="en">
                <a:solidFill>
                  <a:srgbClr val="121314"/>
                </a:solidFill>
                <a:highlight>
                  <a:srgbClr val="FFFFFF"/>
                </a:highlight>
                <a:latin typeface="Arial"/>
                <a:ea typeface="Arial"/>
                <a:cs typeface="Arial"/>
                <a:sym typeface="Arial"/>
              </a:rPr>
              <a:t>.</a:t>
            </a:r>
            <a:r>
              <a:rPr lang="en">
                <a:highlight>
                  <a:srgbClr val="FFFFFF"/>
                </a:highlight>
                <a:latin typeface="Arial"/>
                <a:ea typeface="Arial"/>
                <a:cs typeface="Arial"/>
                <a:sym typeface="Arial"/>
              </a:rPr>
              <a:t>Wheels </a:t>
            </a:r>
            <a:r>
              <a:rPr lang="en">
                <a:solidFill>
                  <a:srgbClr val="121314"/>
                </a:solidFill>
                <a:highlight>
                  <a:srgbClr val="FFFFFF"/>
                </a:highlight>
                <a:latin typeface="Arial"/>
                <a:ea typeface="Arial"/>
                <a:cs typeface="Arial"/>
                <a:sym typeface="Arial"/>
              </a:rPr>
              <a:t>= </a:t>
            </a:r>
            <a:r>
              <a:rPr lang="en">
                <a:solidFill>
                  <a:srgbClr val="1649E0"/>
                </a:solidFill>
                <a:highlight>
                  <a:srgbClr val="FFFFFF"/>
                </a:highlight>
                <a:latin typeface="Arial"/>
                <a:ea typeface="Arial"/>
                <a:cs typeface="Arial"/>
                <a:sym typeface="Arial"/>
              </a:rPr>
              <a:t>4</a:t>
            </a:r>
            <a:endParaRPr>
              <a:solidFill>
                <a:srgbClr val="1649E0"/>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649E0"/>
                </a:solidFill>
                <a:highlight>
                  <a:srgbClr val="FFFFFF"/>
                </a:highlight>
                <a:latin typeface="Arial"/>
                <a:ea typeface="Arial"/>
                <a:cs typeface="Arial"/>
                <a:sym typeface="Arial"/>
              </a:rPr>
              <a:t>  </a:t>
            </a:r>
            <a:r>
              <a:rPr lang="en">
                <a:solidFill>
                  <a:srgbClr val="002FA6"/>
                </a:solidFill>
                <a:highlight>
                  <a:srgbClr val="FFFFFF"/>
                </a:highlight>
                <a:latin typeface="Arial"/>
                <a:ea typeface="Arial"/>
                <a:cs typeface="Arial"/>
                <a:sym typeface="Arial"/>
              </a:rPr>
              <a:t>return </a:t>
            </a:r>
            <a:r>
              <a:rPr lang="en">
                <a:solidFill>
                  <a:srgbClr val="008A91"/>
                </a:solidFill>
                <a:highlight>
                  <a:srgbClr val="FFFFFF"/>
                </a:highlight>
                <a:latin typeface="Arial"/>
                <a:ea typeface="Arial"/>
                <a:cs typeface="Arial"/>
                <a:sym typeface="Arial"/>
              </a:rPr>
              <a:t>c</a:t>
            </a:r>
            <a:endParaRPr>
              <a:solidFill>
                <a:srgbClr val="008A91"/>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highlight>
                  <a:srgbClr val="FFFFFF"/>
                </a:highlight>
                <a:latin typeface="Arial"/>
                <a:ea typeface="Arial"/>
                <a:cs typeface="Arial"/>
                <a:sym typeface="Arial"/>
              </a:rPr>
              <a:t>}</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002FA6"/>
                </a:solidFill>
                <a:highlight>
                  <a:srgbClr val="FFFFFF"/>
                </a:highlight>
                <a:latin typeface="Arial"/>
                <a:ea typeface="Arial"/>
                <a:cs typeface="Arial"/>
                <a:sym typeface="Arial"/>
              </a:rPr>
              <a:t>func </a:t>
            </a:r>
            <a:r>
              <a:rPr lang="en">
                <a:solidFill>
                  <a:srgbClr val="121314"/>
                </a:solidFill>
                <a:highlight>
                  <a:srgbClr val="FFFFFF"/>
                </a:highlight>
                <a:latin typeface="Arial"/>
                <a:ea typeface="Arial"/>
                <a:cs typeface="Arial"/>
                <a:sym typeface="Arial"/>
              </a:rPr>
              <a:t>(</a:t>
            </a:r>
            <a:r>
              <a:rPr lang="en">
                <a:solidFill>
                  <a:srgbClr val="008A91"/>
                </a:solidFill>
                <a:highlight>
                  <a:srgbClr val="FFFFFF"/>
                </a:highlight>
                <a:latin typeface="Arial"/>
                <a:ea typeface="Arial"/>
                <a:cs typeface="Arial"/>
                <a:sym typeface="Arial"/>
              </a:rPr>
              <a:t>c </a:t>
            </a:r>
            <a:r>
              <a:rPr lang="en">
                <a:solidFill>
                  <a:srgbClr val="121314"/>
                </a:solidFill>
                <a:highlight>
                  <a:srgbClr val="FFFFFF"/>
                </a:highlight>
                <a:latin typeface="Arial"/>
                <a:ea typeface="Arial"/>
                <a:cs typeface="Arial"/>
                <a:sym typeface="Arial"/>
              </a:rPr>
              <a:t>*</a:t>
            </a:r>
            <a:r>
              <a:rPr lang="en">
                <a:solidFill>
                  <a:srgbClr val="336ECC"/>
                </a:solidFill>
                <a:highlight>
                  <a:srgbClr val="FFFFFF"/>
                </a:highlight>
                <a:latin typeface="Arial"/>
                <a:ea typeface="Arial"/>
                <a:cs typeface="Arial"/>
                <a:sym typeface="Arial"/>
              </a:rPr>
              <a:t>CarBuilder</a:t>
            </a:r>
            <a:r>
              <a:rPr lang="en">
                <a:solidFill>
                  <a:srgbClr val="121314"/>
                </a:solidFill>
                <a:highlight>
                  <a:srgbClr val="FFFFFF"/>
                </a:highlight>
                <a:latin typeface="Arial"/>
                <a:ea typeface="Arial"/>
                <a:cs typeface="Arial"/>
                <a:sym typeface="Arial"/>
              </a:rPr>
              <a:t>) </a:t>
            </a:r>
            <a:r>
              <a:rPr lang="en">
                <a:solidFill>
                  <a:srgbClr val="286D73"/>
                </a:solidFill>
                <a:highlight>
                  <a:srgbClr val="FFFFFF"/>
                </a:highlight>
                <a:latin typeface="Arial"/>
                <a:ea typeface="Arial"/>
                <a:cs typeface="Arial"/>
                <a:sym typeface="Arial"/>
              </a:rPr>
              <a:t>SetSeats</a:t>
            </a:r>
            <a:r>
              <a:rPr lang="en">
                <a:solidFill>
                  <a:srgbClr val="121314"/>
                </a:solidFill>
                <a:highlight>
                  <a:srgbClr val="FFFFFF"/>
                </a:highlight>
                <a:latin typeface="Arial"/>
                <a:ea typeface="Arial"/>
                <a:cs typeface="Arial"/>
                <a:sym typeface="Arial"/>
              </a:rPr>
              <a:t>() </a:t>
            </a:r>
            <a:r>
              <a:rPr lang="en">
                <a:solidFill>
                  <a:srgbClr val="336ECC"/>
                </a:solidFill>
                <a:highlight>
                  <a:srgbClr val="FFFFFF"/>
                </a:highlight>
                <a:latin typeface="Arial"/>
                <a:ea typeface="Arial"/>
                <a:cs typeface="Arial"/>
                <a:sym typeface="Arial"/>
              </a:rPr>
              <a:t>BuildProcess </a:t>
            </a:r>
            <a:r>
              <a:rPr lang="en">
                <a:solidFill>
                  <a:srgbClr val="121314"/>
                </a:solidFill>
                <a:highlight>
                  <a:srgbClr val="FFFFFF"/>
                </a:highlight>
                <a:latin typeface="Arial"/>
                <a:ea typeface="Arial"/>
                <a:cs typeface="Arial"/>
                <a:sym typeface="Arial"/>
              </a:rPr>
              <a:t>{</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highlight>
                  <a:srgbClr val="FFFFFF"/>
                </a:highlight>
                <a:latin typeface="Arial"/>
                <a:ea typeface="Arial"/>
                <a:cs typeface="Arial"/>
                <a:sym typeface="Arial"/>
              </a:rPr>
              <a:t>  </a:t>
            </a:r>
            <a:r>
              <a:rPr lang="en">
                <a:solidFill>
                  <a:srgbClr val="008A91"/>
                </a:solidFill>
                <a:highlight>
                  <a:srgbClr val="FFFFFF"/>
                </a:highlight>
                <a:latin typeface="Arial"/>
                <a:ea typeface="Arial"/>
                <a:cs typeface="Arial"/>
                <a:sym typeface="Arial"/>
              </a:rPr>
              <a:t>c</a:t>
            </a:r>
            <a:r>
              <a:rPr lang="en">
                <a:solidFill>
                  <a:srgbClr val="121314"/>
                </a:solidFill>
                <a:highlight>
                  <a:srgbClr val="FFFFFF"/>
                </a:highlight>
                <a:latin typeface="Arial"/>
                <a:ea typeface="Arial"/>
                <a:cs typeface="Arial"/>
                <a:sym typeface="Arial"/>
              </a:rPr>
              <a:t>.</a:t>
            </a:r>
            <a:r>
              <a:rPr lang="en">
                <a:highlight>
                  <a:srgbClr val="FFFFFF"/>
                </a:highlight>
                <a:latin typeface="Arial"/>
                <a:ea typeface="Arial"/>
                <a:cs typeface="Arial"/>
                <a:sym typeface="Arial"/>
              </a:rPr>
              <a:t>v</a:t>
            </a:r>
            <a:r>
              <a:rPr lang="en">
                <a:solidFill>
                  <a:srgbClr val="121314"/>
                </a:solidFill>
                <a:highlight>
                  <a:srgbClr val="FFFFFF"/>
                </a:highlight>
                <a:latin typeface="Arial"/>
                <a:ea typeface="Arial"/>
                <a:cs typeface="Arial"/>
                <a:sym typeface="Arial"/>
              </a:rPr>
              <a:t>.</a:t>
            </a:r>
            <a:r>
              <a:rPr lang="en">
                <a:highlight>
                  <a:srgbClr val="FFFFFF"/>
                </a:highlight>
                <a:latin typeface="Arial"/>
                <a:ea typeface="Arial"/>
                <a:cs typeface="Arial"/>
                <a:sym typeface="Arial"/>
              </a:rPr>
              <a:t>Seats </a:t>
            </a:r>
            <a:r>
              <a:rPr lang="en">
                <a:solidFill>
                  <a:srgbClr val="121314"/>
                </a:solidFill>
                <a:highlight>
                  <a:srgbClr val="FFFFFF"/>
                </a:highlight>
                <a:latin typeface="Arial"/>
                <a:ea typeface="Arial"/>
                <a:cs typeface="Arial"/>
                <a:sym typeface="Arial"/>
              </a:rPr>
              <a:t>= </a:t>
            </a:r>
            <a:r>
              <a:rPr lang="en">
                <a:solidFill>
                  <a:srgbClr val="1649E0"/>
                </a:solidFill>
                <a:highlight>
                  <a:srgbClr val="FFFFFF"/>
                </a:highlight>
                <a:latin typeface="Arial"/>
                <a:ea typeface="Arial"/>
                <a:cs typeface="Arial"/>
                <a:sym typeface="Arial"/>
              </a:rPr>
              <a:t>5</a:t>
            </a:r>
            <a:endParaRPr>
              <a:solidFill>
                <a:srgbClr val="1649E0"/>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649E0"/>
                </a:solidFill>
                <a:highlight>
                  <a:srgbClr val="FFFFFF"/>
                </a:highlight>
                <a:latin typeface="Arial"/>
                <a:ea typeface="Arial"/>
                <a:cs typeface="Arial"/>
                <a:sym typeface="Arial"/>
              </a:rPr>
              <a:t>  </a:t>
            </a:r>
            <a:r>
              <a:rPr lang="en">
                <a:solidFill>
                  <a:srgbClr val="002FA6"/>
                </a:solidFill>
                <a:highlight>
                  <a:srgbClr val="FFFFFF"/>
                </a:highlight>
                <a:latin typeface="Arial"/>
                <a:ea typeface="Arial"/>
                <a:cs typeface="Arial"/>
                <a:sym typeface="Arial"/>
              </a:rPr>
              <a:t>return </a:t>
            </a:r>
            <a:r>
              <a:rPr lang="en">
                <a:solidFill>
                  <a:srgbClr val="008A91"/>
                </a:solidFill>
                <a:highlight>
                  <a:srgbClr val="FFFFFF"/>
                </a:highlight>
                <a:latin typeface="Arial"/>
                <a:ea typeface="Arial"/>
                <a:cs typeface="Arial"/>
                <a:sym typeface="Arial"/>
              </a:rPr>
              <a:t>c</a:t>
            </a:r>
            <a:endParaRPr>
              <a:solidFill>
                <a:srgbClr val="008A91"/>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highlight>
                  <a:srgbClr val="FFFFFF"/>
                </a:highlight>
                <a:latin typeface="Arial"/>
                <a:ea typeface="Arial"/>
                <a:cs typeface="Arial"/>
                <a:sym typeface="Arial"/>
              </a:rPr>
              <a:t>}</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002FA6"/>
                </a:solidFill>
                <a:highlight>
                  <a:srgbClr val="FFFFFF"/>
                </a:highlight>
                <a:latin typeface="Arial"/>
                <a:ea typeface="Arial"/>
                <a:cs typeface="Arial"/>
                <a:sym typeface="Arial"/>
              </a:rPr>
              <a:t>func </a:t>
            </a:r>
            <a:r>
              <a:rPr lang="en">
                <a:solidFill>
                  <a:srgbClr val="121314"/>
                </a:solidFill>
                <a:highlight>
                  <a:srgbClr val="FFFFFF"/>
                </a:highlight>
                <a:latin typeface="Arial"/>
                <a:ea typeface="Arial"/>
                <a:cs typeface="Arial"/>
                <a:sym typeface="Arial"/>
              </a:rPr>
              <a:t>(</a:t>
            </a:r>
            <a:r>
              <a:rPr lang="en">
                <a:solidFill>
                  <a:srgbClr val="008A91"/>
                </a:solidFill>
                <a:highlight>
                  <a:srgbClr val="FFFFFF"/>
                </a:highlight>
                <a:latin typeface="Arial"/>
                <a:ea typeface="Arial"/>
                <a:cs typeface="Arial"/>
                <a:sym typeface="Arial"/>
              </a:rPr>
              <a:t>c </a:t>
            </a:r>
            <a:r>
              <a:rPr lang="en">
                <a:solidFill>
                  <a:srgbClr val="121314"/>
                </a:solidFill>
                <a:highlight>
                  <a:srgbClr val="FFFFFF"/>
                </a:highlight>
                <a:latin typeface="Arial"/>
                <a:ea typeface="Arial"/>
                <a:cs typeface="Arial"/>
                <a:sym typeface="Arial"/>
              </a:rPr>
              <a:t>*</a:t>
            </a:r>
            <a:r>
              <a:rPr lang="en">
                <a:solidFill>
                  <a:srgbClr val="336ECC"/>
                </a:solidFill>
                <a:highlight>
                  <a:srgbClr val="FFFFFF"/>
                </a:highlight>
                <a:latin typeface="Arial"/>
                <a:ea typeface="Arial"/>
                <a:cs typeface="Arial"/>
                <a:sym typeface="Arial"/>
              </a:rPr>
              <a:t>CarBuilder</a:t>
            </a:r>
            <a:r>
              <a:rPr lang="en">
                <a:solidFill>
                  <a:srgbClr val="121314"/>
                </a:solidFill>
                <a:highlight>
                  <a:srgbClr val="FFFFFF"/>
                </a:highlight>
                <a:latin typeface="Arial"/>
                <a:ea typeface="Arial"/>
                <a:cs typeface="Arial"/>
                <a:sym typeface="Arial"/>
              </a:rPr>
              <a:t>) </a:t>
            </a:r>
            <a:r>
              <a:rPr lang="en">
                <a:solidFill>
                  <a:srgbClr val="286D73"/>
                </a:solidFill>
                <a:highlight>
                  <a:srgbClr val="FFFFFF"/>
                </a:highlight>
                <a:latin typeface="Arial"/>
                <a:ea typeface="Arial"/>
                <a:cs typeface="Arial"/>
                <a:sym typeface="Arial"/>
              </a:rPr>
              <a:t>GetVehicle</a:t>
            </a:r>
            <a:r>
              <a:rPr lang="en">
                <a:solidFill>
                  <a:srgbClr val="121314"/>
                </a:solidFill>
                <a:highlight>
                  <a:srgbClr val="FFFFFF"/>
                </a:highlight>
                <a:latin typeface="Arial"/>
                <a:ea typeface="Arial"/>
                <a:cs typeface="Arial"/>
                <a:sym typeface="Arial"/>
              </a:rPr>
              <a:t>() </a:t>
            </a:r>
            <a:r>
              <a:rPr lang="en">
                <a:solidFill>
                  <a:srgbClr val="336ECC"/>
                </a:solidFill>
                <a:highlight>
                  <a:srgbClr val="FFFFFF"/>
                </a:highlight>
                <a:latin typeface="Arial"/>
                <a:ea typeface="Arial"/>
                <a:cs typeface="Arial"/>
                <a:sym typeface="Arial"/>
              </a:rPr>
              <a:t>VehicleProduct </a:t>
            </a:r>
            <a:r>
              <a:rPr lang="en">
                <a:solidFill>
                  <a:srgbClr val="121314"/>
                </a:solidFill>
                <a:highlight>
                  <a:srgbClr val="FFFFFF"/>
                </a:highlight>
                <a:latin typeface="Arial"/>
                <a:ea typeface="Arial"/>
                <a:cs typeface="Arial"/>
                <a:sym typeface="Arial"/>
              </a:rPr>
              <a:t>{</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highlight>
                  <a:srgbClr val="FFFFFF"/>
                </a:highlight>
                <a:latin typeface="Arial"/>
                <a:ea typeface="Arial"/>
                <a:cs typeface="Arial"/>
                <a:sym typeface="Arial"/>
              </a:rPr>
              <a:t>  </a:t>
            </a:r>
            <a:r>
              <a:rPr lang="en">
                <a:solidFill>
                  <a:srgbClr val="002FA6"/>
                </a:solidFill>
                <a:highlight>
                  <a:srgbClr val="FFFFFF"/>
                </a:highlight>
                <a:latin typeface="Arial"/>
                <a:ea typeface="Arial"/>
                <a:cs typeface="Arial"/>
                <a:sym typeface="Arial"/>
              </a:rPr>
              <a:t>return </a:t>
            </a:r>
            <a:r>
              <a:rPr lang="en">
                <a:solidFill>
                  <a:srgbClr val="008A91"/>
                </a:solidFill>
                <a:highlight>
                  <a:srgbClr val="FFFFFF"/>
                </a:highlight>
                <a:latin typeface="Arial"/>
                <a:ea typeface="Arial"/>
                <a:cs typeface="Arial"/>
                <a:sym typeface="Arial"/>
              </a:rPr>
              <a:t>c</a:t>
            </a:r>
            <a:r>
              <a:rPr lang="en">
                <a:solidFill>
                  <a:srgbClr val="121314"/>
                </a:solidFill>
                <a:highlight>
                  <a:srgbClr val="FFFFFF"/>
                </a:highlight>
                <a:latin typeface="Arial"/>
                <a:ea typeface="Arial"/>
                <a:cs typeface="Arial"/>
                <a:sym typeface="Arial"/>
              </a:rPr>
              <a:t>.</a:t>
            </a:r>
            <a:r>
              <a:rPr lang="en">
                <a:highlight>
                  <a:srgbClr val="FFFFFF"/>
                </a:highlight>
                <a:latin typeface="Arial"/>
                <a:ea typeface="Arial"/>
                <a:cs typeface="Arial"/>
                <a:sym typeface="Arial"/>
              </a:rPr>
              <a:t>v</a:t>
            </a:r>
            <a:endParaRPr>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highlight>
                  <a:srgbClr val="FFFFFF"/>
                </a:highlight>
                <a:latin typeface="Arial"/>
                <a:ea typeface="Arial"/>
                <a:cs typeface="Arial"/>
                <a:sym typeface="Arial"/>
              </a:rPr>
              <a:t>}</a:t>
            </a:r>
            <a:endParaRPr>
              <a:solidFill>
                <a:srgbClr val="808080"/>
              </a:solidFill>
              <a:latin typeface="Arial"/>
              <a:ea typeface="Arial"/>
              <a:cs typeface="Arial"/>
              <a:sym typeface="Arial"/>
            </a:endParaRPr>
          </a:p>
        </p:txBody>
      </p:sp>
      <p:pic>
        <p:nvPicPr>
          <p:cNvPr id="144" name="Google Shape;144;p25"/>
          <p:cNvPicPr preferRelativeResize="0"/>
          <p:nvPr/>
        </p:nvPicPr>
        <p:blipFill>
          <a:blip r:embed="rId3">
            <a:alphaModFix/>
          </a:blip>
          <a:stretch>
            <a:fillRect/>
          </a:stretch>
        </p:blipFill>
        <p:spPr>
          <a:xfrm>
            <a:off x="362176" y="2264901"/>
            <a:ext cx="2391098" cy="2390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48" name="Shape 148"/>
        <p:cNvGrpSpPr/>
        <p:nvPr/>
      </p:nvGrpSpPr>
      <p:grpSpPr>
        <a:xfrm>
          <a:off x="0" y="0"/>
          <a:ext cx="0" cy="0"/>
          <a:chOff x="0" y="0"/>
          <a:chExt cx="0" cy="0"/>
        </a:xfrm>
      </p:grpSpPr>
      <p:sp>
        <p:nvSpPr>
          <p:cNvPr id="149" name="Google Shape;149;p26"/>
          <p:cNvSpPr txBox="1"/>
          <p:nvPr>
            <p:ph type="title"/>
          </p:nvPr>
        </p:nvSpPr>
        <p:spPr>
          <a:xfrm>
            <a:off x="311700" y="315925"/>
            <a:ext cx="8520600" cy="831300"/>
          </a:xfrm>
          <a:prstGeom prst="rect">
            <a:avLst/>
          </a:prstGeom>
          <a:solidFill>
            <a:srgbClr val="FFFF00"/>
          </a:solidFill>
        </p:spPr>
        <p:txBody>
          <a:bodyPr anchorCtr="0" anchor="b" bIns="91425" lIns="91425" spcFirstLastPara="1" rIns="91425" wrap="square" tIns="91425">
            <a:noAutofit/>
          </a:bodyPr>
          <a:lstStyle/>
          <a:p>
            <a:pPr indent="0" lvl="0" marL="0" rtl="0" algn="l">
              <a:spcBef>
                <a:spcPts val="0"/>
              </a:spcBef>
              <a:spcAft>
                <a:spcPts val="0"/>
              </a:spcAft>
              <a:buNone/>
            </a:pPr>
            <a:r>
              <a:rPr lang="en"/>
              <a:t>Builder</a:t>
            </a:r>
            <a:endParaRPr/>
          </a:p>
          <a:p>
            <a:pPr indent="0" lvl="0" marL="0" rtl="0" algn="l">
              <a:spcBef>
                <a:spcPts val="0"/>
              </a:spcBef>
              <a:spcAft>
                <a:spcPts val="0"/>
              </a:spcAft>
              <a:buNone/>
            </a:pPr>
            <a:r>
              <a:rPr lang="en" sz="1800"/>
              <a:t>Tests</a:t>
            </a:r>
            <a:endParaRPr sz="1800"/>
          </a:p>
        </p:txBody>
      </p:sp>
      <p:sp>
        <p:nvSpPr>
          <p:cNvPr id="150" name="Google Shape;150;p26"/>
          <p:cNvSpPr txBox="1"/>
          <p:nvPr>
            <p:ph idx="1" type="body"/>
          </p:nvPr>
        </p:nvSpPr>
        <p:spPr>
          <a:xfrm>
            <a:off x="362150" y="1068925"/>
            <a:ext cx="8661000" cy="3414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rgbClr val="002FA6"/>
                </a:solidFill>
                <a:latin typeface="Arial"/>
                <a:ea typeface="Arial"/>
                <a:cs typeface="Arial"/>
                <a:sym typeface="Arial"/>
              </a:rPr>
              <a:t>func </a:t>
            </a:r>
            <a:r>
              <a:rPr lang="en">
                <a:solidFill>
                  <a:srgbClr val="286D73"/>
                </a:solidFill>
                <a:latin typeface="Arial"/>
                <a:ea typeface="Arial"/>
                <a:cs typeface="Arial"/>
                <a:sym typeface="Arial"/>
              </a:rPr>
              <a:t>TestBuilderPattern</a:t>
            </a:r>
            <a:r>
              <a:rPr lang="en">
                <a:solidFill>
                  <a:srgbClr val="121314"/>
                </a:solidFill>
                <a:latin typeface="Arial"/>
                <a:ea typeface="Arial"/>
                <a:cs typeface="Arial"/>
                <a:sym typeface="Arial"/>
              </a:rPr>
              <a:t>(</a:t>
            </a:r>
            <a:r>
              <a:rPr lang="en">
                <a:latin typeface="Arial"/>
                <a:ea typeface="Arial"/>
                <a:cs typeface="Arial"/>
                <a:sym typeface="Arial"/>
              </a:rPr>
              <a:t>t </a:t>
            </a:r>
            <a:r>
              <a:rPr lang="en">
                <a:solidFill>
                  <a:srgbClr val="121314"/>
                </a:solidFill>
                <a:latin typeface="Arial"/>
                <a:ea typeface="Arial"/>
                <a:cs typeface="Arial"/>
                <a:sym typeface="Arial"/>
              </a:rPr>
              <a:t>*</a:t>
            </a:r>
            <a:r>
              <a:rPr lang="en">
                <a:solidFill>
                  <a:srgbClr val="805900"/>
                </a:solidFill>
                <a:latin typeface="Arial"/>
                <a:ea typeface="Arial"/>
                <a:cs typeface="Arial"/>
                <a:sym typeface="Arial"/>
              </a:rPr>
              <a:t>testing</a:t>
            </a:r>
            <a:r>
              <a:rPr lang="en">
                <a:solidFill>
                  <a:srgbClr val="121314"/>
                </a:solidFill>
                <a:latin typeface="Arial"/>
                <a:ea typeface="Arial"/>
                <a:cs typeface="Arial"/>
                <a:sym typeface="Arial"/>
              </a:rPr>
              <a:t>.</a:t>
            </a:r>
            <a:r>
              <a:rPr lang="en">
                <a:solidFill>
                  <a:srgbClr val="336ECC"/>
                </a:solidFill>
                <a:latin typeface="Arial"/>
                <a:ea typeface="Arial"/>
                <a:cs typeface="Arial"/>
                <a:sym typeface="Arial"/>
              </a:rPr>
              <a:t>T</a:t>
            </a:r>
            <a:r>
              <a:rPr lang="en">
                <a:solidFill>
                  <a:srgbClr val="121314"/>
                </a:solidFill>
                <a:latin typeface="Arial"/>
                <a:ea typeface="Arial"/>
                <a:cs typeface="Arial"/>
                <a:sym typeface="Arial"/>
              </a:rPr>
              <a:t>) {</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latin typeface="Arial"/>
                <a:ea typeface="Arial"/>
                <a:cs typeface="Arial"/>
                <a:sym typeface="Arial"/>
              </a:rPr>
              <a:t>  </a:t>
            </a:r>
            <a:r>
              <a:rPr lang="en">
                <a:latin typeface="Arial"/>
                <a:ea typeface="Arial"/>
                <a:cs typeface="Arial"/>
                <a:sym typeface="Arial"/>
              </a:rPr>
              <a:t>manufacturingComplex </a:t>
            </a:r>
            <a:r>
              <a:rPr lang="en">
                <a:solidFill>
                  <a:srgbClr val="121314"/>
                </a:solidFill>
                <a:latin typeface="Arial"/>
                <a:ea typeface="Arial"/>
                <a:cs typeface="Arial"/>
                <a:sym typeface="Arial"/>
              </a:rPr>
              <a:t>:= </a:t>
            </a:r>
            <a:r>
              <a:rPr lang="en">
                <a:solidFill>
                  <a:srgbClr val="336ECC"/>
                </a:solidFill>
                <a:latin typeface="Arial"/>
                <a:ea typeface="Arial"/>
                <a:cs typeface="Arial"/>
                <a:sym typeface="Arial"/>
              </a:rPr>
              <a:t>ManufacturingDirector</a:t>
            </a:r>
            <a:r>
              <a:rPr lang="en">
                <a:solidFill>
                  <a:srgbClr val="121314"/>
                </a:solidFill>
                <a:latin typeface="Arial"/>
                <a:ea typeface="Arial"/>
                <a:cs typeface="Arial"/>
                <a:sym typeface="Arial"/>
              </a:rPr>
              <a:t>{}</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latin typeface="Arial"/>
                <a:ea typeface="Arial"/>
                <a:cs typeface="Arial"/>
                <a:sym typeface="Arial"/>
              </a:rPr>
              <a:t>  </a:t>
            </a:r>
            <a:r>
              <a:rPr lang="en">
                <a:latin typeface="Arial"/>
                <a:ea typeface="Arial"/>
                <a:cs typeface="Arial"/>
                <a:sym typeface="Arial"/>
              </a:rPr>
              <a:t>carBuilder </a:t>
            </a:r>
            <a:r>
              <a:rPr lang="en">
                <a:solidFill>
                  <a:srgbClr val="121314"/>
                </a:solidFill>
                <a:latin typeface="Arial"/>
                <a:ea typeface="Arial"/>
                <a:cs typeface="Arial"/>
                <a:sym typeface="Arial"/>
              </a:rPr>
              <a:t>:= &amp;</a:t>
            </a:r>
            <a:r>
              <a:rPr lang="en">
                <a:solidFill>
                  <a:srgbClr val="336ECC"/>
                </a:solidFill>
                <a:latin typeface="Arial"/>
                <a:ea typeface="Arial"/>
                <a:cs typeface="Arial"/>
                <a:sym typeface="Arial"/>
              </a:rPr>
              <a:t>CarBuilder</a:t>
            </a:r>
            <a:r>
              <a:rPr lang="en">
                <a:solidFill>
                  <a:srgbClr val="121314"/>
                </a:solidFill>
                <a:latin typeface="Arial"/>
                <a:ea typeface="Arial"/>
                <a:cs typeface="Arial"/>
                <a:sym typeface="Arial"/>
              </a:rPr>
              <a:t>{}</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latin typeface="Arial"/>
                <a:ea typeface="Arial"/>
                <a:cs typeface="Arial"/>
                <a:sym typeface="Arial"/>
              </a:rPr>
              <a:t>  </a:t>
            </a:r>
            <a:r>
              <a:rPr lang="en">
                <a:latin typeface="Arial"/>
                <a:ea typeface="Arial"/>
                <a:cs typeface="Arial"/>
                <a:sym typeface="Arial"/>
              </a:rPr>
              <a:t>manufacturingComplex</a:t>
            </a:r>
            <a:r>
              <a:rPr lang="en">
                <a:solidFill>
                  <a:srgbClr val="121314"/>
                </a:solidFill>
                <a:latin typeface="Arial"/>
                <a:ea typeface="Arial"/>
                <a:cs typeface="Arial"/>
                <a:sym typeface="Arial"/>
              </a:rPr>
              <a:t>.</a:t>
            </a:r>
            <a:r>
              <a:rPr lang="en">
                <a:solidFill>
                  <a:srgbClr val="36666B"/>
                </a:solidFill>
                <a:latin typeface="Arial"/>
                <a:ea typeface="Arial"/>
                <a:cs typeface="Arial"/>
                <a:sym typeface="Arial"/>
              </a:rPr>
              <a:t>SetBuilder</a:t>
            </a:r>
            <a:r>
              <a:rPr lang="en">
                <a:solidFill>
                  <a:srgbClr val="121314"/>
                </a:solidFill>
                <a:latin typeface="Arial"/>
                <a:ea typeface="Arial"/>
                <a:cs typeface="Arial"/>
                <a:sym typeface="Arial"/>
              </a:rPr>
              <a:t>(</a:t>
            </a:r>
            <a:r>
              <a:rPr lang="en">
                <a:latin typeface="Arial"/>
                <a:ea typeface="Arial"/>
                <a:cs typeface="Arial"/>
                <a:sym typeface="Arial"/>
              </a:rPr>
              <a:t>carBuilder</a:t>
            </a:r>
            <a:r>
              <a:rPr lang="en">
                <a:solidFill>
                  <a:srgbClr val="121314"/>
                </a:solidFill>
                <a:latin typeface="Arial"/>
                <a:ea typeface="Arial"/>
                <a:cs typeface="Arial"/>
                <a:sym typeface="Arial"/>
              </a:rPr>
              <a:t>)</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latin typeface="Arial"/>
                <a:ea typeface="Arial"/>
                <a:cs typeface="Arial"/>
                <a:sym typeface="Arial"/>
              </a:rPr>
              <a:t>  </a:t>
            </a:r>
            <a:r>
              <a:rPr lang="en">
                <a:latin typeface="Arial"/>
                <a:ea typeface="Arial"/>
                <a:cs typeface="Arial"/>
                <a:sym typeface="Arial"/>
              </a:rPr>
              <a:t>manufacturingComplex</a:t>
            </a:r>
            <a:r>
              <a:rPr lang="en">
                <a:solidFill>
                  <a:srgbClr val="121314"/>
                </a:solidFill>
                <a:latin typeface="Arial"/>
                <a:ea typeface="Arial"/>
                <a:cs typeface="Arial"/>
                <a:sym typeface="Arial"/>
              </a:rPr>
              <a:t>.</a:t>
            </a:r>
            <a:r>
              <a:rPr lang="en">
                <a:solidFill>
                  <a:srgbClr val="36666B"/>
                </a:solidFill>
                <a:latin typeface="Arial"/>
                <a:ea typeface="Arial"/>
                <a:cs typeface="Arial"/>
                <a:sym typeface="Arial"/>
              </a:rPr>
              <a:t>Construct</a:t>
            </a:r>
            <a:r>
              <a:rPr lang="en">
                <a:solidFill>
                  <a:srgbClr val="121314"/>
                </a:solidFill>
                <a:latin typeface="Arial"/>
                <a:ea typeface="Arial"/>
                <a:cs typeface="Arial"/>
                <a:sym typeface="Arial"/>
              </a:rPr>
              <a:t>()</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latin typeface="Arial"/>
                <a:ea typeface="Arial"/>
                <a:cs typeface="Arial"/>
                <a:sym typeface="Arial"/>
              </a:rPr>
              <a:t>  </a:t>
            </a:r>
            <a:r>
              <a:rPr lang="en">
                <a:latin typeface="Arial"/>
                <a:ea typeface="Arial"/>
                <a:cs typeface="Arial"/>
                <a:sym typeface="Arial"/>
              </a:rPr>
              <a:t>car </a:t>
            </a:r>
            <a:r>
              <a:rPr lang="en">
                <a:solidFill>
                  <a:srgbClr val="121314"/>
                </a:solidFill>
                <a:latin typeface="Arial"/>
                <a:ea typeface="Arial"/>
                <a:cs typeface="Arial"/>
                <a:sym typeface="Arial"/>
              </a:rPr>
              <a:t>:= </a:t>
            </a:r>
            <a:r>
              <a:rPr lang="en">
                <a:latin typeface="Arial"/>
                <a:ea typeface="Arial"/>
                <a:cs typeface="Arial"/>
                <a:sym typeface="Arial"/>
              </a:rPr>
              <a:t>carBuilder</a:t>
            </a:r>
            <a:r>
              <a:rPr lang="en">
                <a:solidFill>
                  <a:srgbClr val="121314"/>
                </a:solidFill>
                <a:latin typeface="Arial"/>
                <a:ea typeface="Arial"/>
                <a:cs typeface="Arial"/>
                <a:sym typeface="Arial"/>
              </a:rPr>
              <a:t>.</a:t>
            </a:r>
            <a:r>
              <a:rPr lang="en">
                <a:solidFill>
                  <a:srgbClr val="36666B"/>
                </a:solidFill>
                <a:latin typeface="Arial"/>
                <a:ea typeface="Arial"/>
                <a:cs typeface="Arial"/>
                <a:sym typeface="Arial"/>
              </a:rPr>
              <a:t>GetVehicle</a:t>
            </a:r>
            <a:r>
              <a:rPr lang="en">
                <a:solidFill>
                  <a:srgbClr val="121314"/>
                </a:solidFill>
                <a:latin typeface="Arial"/>
                <a:ea typeface="Arial"/>
                <a:cs typeface="Arial"/>
                <a:sym typeface="Arial"/>
              </a:rPr>
              <a:t>()</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latin typeface="Arial"/>
                <a:ea typeface="Arial"/>
                <a:cs typeface="Arial"/>
                <a:sym typeface="Arial"/>
              </a:rPr>
              <a:t>  </a:t>
            </a:r>
            <a:r>
              <a:rPr lang="en">
                <a:solidFill>
                  <a:srgbClr val="002FA6"/>
                </a:solidFill>
                <a:latin typeface="Arial"/>
                <a:ea typeface="Arial"/>
                <a:cs typeface="Arial"/>
                <a:sym typeface="Arial"/>
              </a:rPr>
              <a:t>if </a:t>
            </a:r>
            <a:r>
              <a:rPr lang="en">
                <a:latin typeface="Arial"/>
                <a:ea typeface="Arial"/>
                <a:cs typeface="Arial"/>
                <a:sym typeface="Arial"/>
              </a:rPr>
              <a:t>car</a:t>
            </a:r>
            <a:r>
              <a:rPr lang="en">
                <a:solidFill>
                  <a:srgbClr val="121314"/>
                </a:solidFill>
                <a:latin typeface="Arial"/>
                <a:ea typeface="Arial"/>
                <a:cs typeface="Arial"/>
                <a:sym typeface="Arial"/>
              </a:rPr>
              <a:t>.</a:t>
            </a:r>
            <a:r>
              <a:rPr lang="en">
                <a:latin typeface="Arial"/>
                <a:ea typeface="Arial"/>
                <a:cs typeface="Arial"/>
                <a:sym typeface="Arial"/>
              </a:rPr>
              <a:t>Wheels </a:t>
            </a:r>
            <a:r>
              <a:rPr lang="en">
                <a:solidFill>
                  <a:srgbClr val="121314"/>
                </a:solidFill>
                <a:latin typeface="Arial"/>
                <a:ea typeface="Arial"/>
                <a:cs typeface="Arial"/>
                <a:sym typeface="Arial"/>
              </a:rPr>
              <a:t>!= </a:t>
            </a:r>
            <a:r>
              <a:rPr lang="en">
                <a:solidFill>
                  <a:srgbClr val="1649E0"/>
                </a:solidFill>
                <a:latin typeface="Arial"/>
                <a:ea typeface="Arial"/>
                <a:cs typeface="Arial"/>
                <a:sym typeface="Arial"/>
              </a:rPr>
              <a:t>4 </a:t>
            </a:r>
            <a:r>
              <a:rPr lang="en">
                <a:solidFill>
                  <a:srgbClr val="121314"/>
                </a:solidFill>
                <a:latin typeface="Arial"/>
                <a:ea typeface="Arial"/>
                <a:cs typeface="Arial"/>
                <a:sym typeface="Arial"/>
              </a:rPr>
              <a:t>{</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latin typeface="Arial"/>
                <a:ea typeface="Arial"/>
                <a:cs typeface="Arial"/>
                <a:sym typeface="Arial"/>
              </a:rPr>
              <a:t>     </a:t>
            </a:r>
            <a:r>
              <a:rPr lang="en">
                <a:latin typeface="Arial"/>
                <a:ea typeface="Arial"/>
                <a:cs typeface="Arial"/>
                <a:sym typeface="Arial"/>
              </a:rPr>
              <a:t>t</a:t>
            </a:r>
            <a:r>
              <a:rPr lang="en">
                <a:solidFill>
                  <a:srgbClr val="121314"/>
                </a:solidFill>
                <a:latin typeface="Arial"/>
                <a:ea typeface="Arial"/>
                <a:cs typeface="Arial"/>
                <a:sym typeface="Arial"/>
              </a:rPr>
              <a:t>.</a:t>
            </a:r>
            <a:r>
              <a:rPr lang="en">
                <a:solidFill>
                  <a:srgbClr val="36666B"/>
                </a:solidFill>
                <a:latin typeface="Arial"/>
                <a:ea typeface="Arial"/>
                <a:cs typeface="Arial"/>
                <a:sym typeface="Arial"/>
              </a:rPr>
              <a:t>Errorf</a:t>
            </a:r>
            <a:r>
              <a:rPr lang="en">
                <a:solidFill>
                  <a:srgbClr val="121314"/>
                </a:solidFill>
                <a:latin typeface="Arial"/>
                <a:ea typeface="Arial"/>
                <a:cs typeface="Arial"/>
                <a:sym typeface="Arial"/>
              </a:rPr>
              <a:t>(</a:t>
            </a:r>
            <a:r>
              <a:rPr lang="en">
                <a:solidFill>
                  <a:srgbClr val="067D17"/>
                </a:solidFill>
                <a:latin typeface="Arial"/>
                <a:ea typeface="Arial"/>
                <a:cs typeface="Arial"/>
                <a:sym typeface="Arial"/>
              </a:rPr>
              <a:t>"wheels on a car must be 4 and they were </a:t>
            </a:r>
            <a:r>
              <a:rPr lang="en">
                <a:solidFill>
                  <a:srgbClr val="0037A6"/>
                </a:solidFill>
                <a:latin typeface="Arial"/>
                <a:ea typeface="Arial"/>
                <a:cs typeface="Arial"/>
                <a:sym typeface="Arial"/>
              </a:rPr>
              <a:t>%d\n</a:t>
            </a:r>
            <a:r>
              <a:rPr lang="en">
                <a:solidFill>
                  <a:srgbClr val="067D17"/>
                </a:solidFill>
                <a:latin typeface="Arial"/>
                <a:ea typeface="Arial"/>
                <a:cs typeface="Arial"/>
                <a:sym typeface="Arial"/>
              </a:rPr>
              <a:t>"</a:t>
            </a:r>
            <a:r>
              <a:rPr lang="en">
                <a:solidFill>
                  <a:srgbClr val="121314"/>
                </a:solidFill>
                <a:latin typeface="Arial"/>
                <a:ea typeface="Arial"/>
                <a:cs typeface="Arial"/>
                <a:sym typeface="Arial"/>
              </a:rPr>
              <a:t>, </a:t>
            </a:r>
            <a:r>
              <a:rPr lang="en">
                <a:latin typeface="Arial"/>
                <a:ea typeface="Arial"/>
                <a:cs typeface="Arial"/>
                <a:sym typeface="Arial"/>
              </a:rPr>
              <a:t>car</a:t>
            </a:r>
            <a:r>
              <a:rPr lang="en">
                <a:solidFill>
                  <a:srgbClr val="121314"/>
                </a:solidFill>
                <a:latin typeface="Arial"/>
                <a:ea typeface="Arial"/>
                <a:cs typeface="Arial"/>
                <a:sym typeface="Arial"/>
              </a:rPr>
              <a:t>.</a:t>
            </a:r>
            <a:r>
              <a:rPr lang="en">
                <a:latin typeface="Arial"/>
                <a:ea typeface="Arial"/>
                <a:cs typeface="Arial"/>
                <a:sym typeface="Arial"/>
              </a:rPr>
              <a:t>Wheels</a:t>
            </a:r>
            <a:r>
              <a:rPr lang="en">
                <a:solidFill>
                  <a:srgbClr val="121314"/>
                </a:solidFill>
                <a:latin typeface="Arial"/>
                <a:ea typeface="Arial"/>
                <a:cs typeface="Arial"/>
                <a:sym typeface="Arial"/>
              </a:rPr>
              <a:t>)</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latin typeface="Arial"/>
                <a:ea typeface="Arial"/>
                <a:cs typeface="Arial"/>
                <a:sym typeface="Arial"/>
              </a:rPr>
              <a:t>  }</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latin typeface="Arial"/>
                <a:ea typeface="Arial"/>
                <a:cs typeface="Arial"/>
                <a:sym typeface="Arial"/>
              </a:rPr>
              <a:t>  </a:t>
            </a:r>
            <a:r>
              <a:rPr lang="en">
                <a:solidFill>
                  <a:srgbClr val="002FA6"/>
                </a:solidFill>
                <a:latin typeface="Arial"/>
                <a:ea typeface="Arial"/>
                <a:cs typeface="Arial"/>
                <a:sym typeface="Arial"/>
              </a:rPr>
              <a:t>if </a:t>
            </a:r>
            <a:r>
              <a:rPr lang="en">
                <a:latin typeface="Arial"/>
                <a:ea typeface="Arial"/>
                <a:cs typeface="Arial"/>
                <a:sym typeface="Arial"/>
              </a:rPr>
              <a:t>car</a:t>
            </a:r>
            <a:r>
              <a:rPr lang="en">
                <a:solidFill>
                  <a:srgbClr val="121314"/>
                </a:solidFill>
                <a:latin typeface="Arial"/>
                <a:ea typeface="Arial"/>
                <a:cs typeface="Arial"/>
                <a:sym typeface="Arial"/>
              </a:rPr>
              <a:t>.</a:t>
            </a:r>
            <a:r>
              <a:rPr lang="en">
                <a:latin typeface="Arial"/>
                <a:ea typeface="Arial"/>
                <a:cs typeface="Arial"/>
                <a:sym typeface="Arial"/>
              </a:rPr>
              <a:t>Seats </a:t>
            </a:r>
            <a:r>
              <a:rPr lang="en">
                <a:solidFill>
                  <a:srgbClr val="121314"/>
                </a:solidFill>
                <a:latin typeface="Arial"/>
                <a:ea typeface="Arial"/>
                <a:cs typeface="Arial"/>
                <a:sym typeface="Arial"/>
              </a:rPr>
              <a:t>!= </a:t>
            </a:r>
            <a:r>
              <a:rPr lang="en">
                <a:solidFill>
                  <a:srgbClr val="1649E0"/>
                </a:solidFill>
                <a:latin typeface="Arial"/>
                <a:ea typeface="Arial"/>
                <a:cs typeface="Arial"/>
                <a:sym typeface="Arial"/>
              </a:rPr>
              <a:t>5 </a:t>
            </a:r>
            <a:r>
              <a:rPr lang="en">
                <a:solidFill>
                  <a:srgbClr val="121314"/>
                </a:solidFill>
                <a:latin typeface="Arial"/>
                <a:ea typeface="Arial"/>
                <a:cs typeface="Arial"/>
                <a:sym typeface="Arial"/>
              </a:rPr>
              <a:t>{</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latin typeface="Arial"/>
                <a:ea typeface="Arial"/>
                <a:cs typeface="Arial"/>
                <a:sym typeface="Arial"/>
              </a:rPr>
              <a:t>     </a:t>
            </a:r>
            <a:r>
              <a:rPr lang="en">
                <a:latin typeface="Arial"/>
                <a:ea typeface="Arial"/>
                <a:cs typeface="Arial"/>
                <a:sym typeface="Arial"/>
              </a:rPr>
              <a:t>t</a:t>
            </a:r>
            <a:r>
              <a:rPr lang="en">
                <a:solidFill>
                  <a:srgbClr val="121314"/>
                </a:solidFill>
                <a:latin typeface="Arial"/>
                <a:ea typeface="Arial"/>
                <a:cs typeface="Arial"/>
                <a:sym typeface="Arial"/>
              </a:rPr>
              <a:t>.</a:t>
            </a:r>
            <a:r>
              <a:rPr lang="en">
                <a:solidFill>
                  <a:srgbClr val="36666B"/>
                </a:solidFill>
                <a:latin typeface="Arial"/>
                <a:ea typeface="Arial"/>
                <a:cs typeface="Arial"/>
                <a:sym typeface="Arial"/>
              </a:rPr>
              <a:t>Errorf</a:t>
            </a:r>
            <a:r>
              <a:rPr lang="en">
                <a:solidFill>
                  <a:srgbClr val="121314"/>
                </a:solidFill>
                <a:latin typeface="Arial"/>
                <a:ea typeface="Arial"/>
                <a:cs typeface="Arial"/>
                <a:sym typeface="Arial"/>
              </a:rPr>
              <a:t>(</a:t>
            </a:r>
            <a:r>
              <a:rPr lang="en">
                <a:solidFill>
                  <a:srgbClr val="067D17"/>
                </a:solidFill>
                <a:latin typeface="Arial"/>
                <a:ea typeface="Arial"/>
                <a:cs typeface="Arial"/>
                <a:sym typeface="Arial"/>
              </a:rPr>
              <a:t>"seats on a car must be 5 and they were </a:t>
            </a:r>
            <a:r>
              <a:rPr lang="en">
                <a:solidFill>
                  <a:srgbClr val="0037A6"/>
                </a:solidFill>
                <a:latin typeface="Arial"/>
                <a:ea typeface="Arial"/>
                <a:cs typeface="Arial"/>
                <a:sym typeface="Arial"/>
              </a:rPr>
              <a:t>%d\n</a:t>
            </a:r>
            <a:r>
              <a:rPr lang="en">
                <a:solidFill>
                  <a:srgbClr val="067D17"/>
                </a:solidFill>
                <a:latin typeface="Arial"/>
                <a:ea typeface="Arial"/>
                <a:cs typeface="Arial"/>
                <a:sym typeface="Arial"/>
              </a:rPr>
              <a:t>"</a:t>
            </a:r>
            <a:r>
              <a:rPr lang="en">
                <a:solidFill>
                  <a:srgbClr val="121314"/>
                </a:solidFill>
                <a:latin typeface="Arial"/>
                <a:ea typeface="Arial"/>
                <a:cs typeface="Arial"/>
                <a:sym typeface="Arial"/>
              </a:rPr>
              <a:t>, </a:t>
            </a:r>
            <a:r>
              <a:rPr lang="en">
                <a:latin typeface="Arial"/>
                <a:ea typeface="Arial"/>
                <a:cs typeface="Arial"/>
                <a:sym typeface="Arial"/>
              </a:rPr>
              <a:t>car</a:t>
            </a:r>
            <a:r>
              <a:rPr lang="en">
                <a:solidFill>
                  <a:srgbClr val="121314"/>
                </a:solidFill>
                <a:latin typeface="Arial"/>
                <a:ea typeface="Arial"/>
                <a:cs typeface="Arial"/>
                <a:sym typeface="Arial"/>
              </a:rPr>
              <a:t>.</a:t>
            </a:r>
            <a:r>
              <a:rPr lang="en">
                <a:latin typeface="Arial"/>
                <a:ea typeface="Arial"/>
                <a:cs typeface="Arial"/>
                <a:sym typeface="Arial"/>
              </a:rPr>
              <a:t>Seats</a:t>
            </a:r>
            <a:r>
              <a:rPr lang="en">
                <a:solidFill>
                  <a:srgbClr val="121314"/>
                </a:solidFill>
                <a:latin typeface="Arial"/>
                <a:ea typeface="Arial"/>
                <a:cs typeface="Arial"/>
                <a:sym typeface="Arial"/>
              </a:rPr>
              <a:t>)</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None/>
            </a:pPr>
            <a:r>
              <a:rPr lang="en">
                <a:solidFill>
                  <a:srgbClr val="121314"/>
                </a:solidFill>
                <a:latin typeface="Arial"/>
                <a:ea typeface="Arial"/>
                <a:cs typeface="Arial"/>
                <a:sym typeface="Arial"/>
              </a:rPr>
              <a:t>  }</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latin typeface="Arial"/>
                <a:ea typeface="Arial"/>
                <a:cs typeface="Arial"/>
                <a:sym typeface="Arial"/>
              </a:rPr>
              <a:t>}</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None/>
            </a:pPr>
            <a:r>
              <a:t/>
            </a:r>
            <a:endParaRPr>
              <a:solidFill>
                <a:srgbClr val="CC7832"/>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54" name="Shape 154"/>
        <p:cNvGrpSpPr/>
        <p:nvPr/>
      </p:nvGrpSpPr>
      <p:grpSpPr>
        <a:xfrm>
          <a:off x="0" y="0"/>
          <a:ext cx="0" cy="0"/>
          <a:chOff x="0" y="0"/>
          <a:chExt cx="0" cy="0"/>
        </a:xfrm>
      </p:grpSpPr>
      <p:sp>
        <p:nvSpPr>
          <p:cNvPr id="155" name="Google Shape;155;p27"/>
          <p:cNvSpPr txBox="1"/>
          <p:nvPr>
            <p:ph type="title"/>
          </p:nvPr>
        </p:nvSpPr>
        <p:spPr>
          <a:xfrm>
            <a:off x="311700" y="315925"/>
            <a:ext cx="8520600" cy="831300"/>
          </a:xfrm>
          <a:prstGeom prst="rect">
            <a:avLst/>
          </a:prstGeom>
          <a:solidFill>
            <a:srgbClr val="FFFF00"/>
          </a:solidFill>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00000"/>
                </a:solidFill>
              </a:rPr>
              <a:t>Builder</a:t>
            </a:r>
            <a:endParaRPr>
              <a:solidFill>
                <a:srgbClr val="000000"/>
              </a:solidFill>
            </a:endParaRPr>
          </a:p>
          <a:p>
            <a:pPr indent="0" lvl="0" marL="0" rtl="0" algn="l">
              <a:spcBef>
                <a:spcPts val="0"/>
              </a:spcBef>
              <a:spcAft>
                <a:spcPts val="0"/>
              </a:spcAft>
              <a:buClr>
                <a:schemeClr val="dk1"/>
              </a:buClr>
              <a:buSzPts val="1100"/>
              <a:buFont typeface="Arial"/>
              <a:buNone/>
            </a:pPr>
            <a:r>
              <a:rPr lang="en" sz="1800">
                <a:solidFill>
                  <a:srgbClr val="000000"/>
                </a:solidFill>
              </a:rPr>
              <a:t>Pros and Cons</a:t>
            </a:r>
            <a:endParaRPr>
              <a:solidFill>
                <a:srgbClr val="000000"/>
              </a:solidFill>
            </a:endParaRPr>
          </a:p>
        </p:txBody>
      </p:sp>
      <p:sp>
        <p:nvSpPr>
          <p:cNvPr id="156" name="Google Shape;156;p27"/>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latin typeface="Montserrat"/>
                <a:ea typeface="Montserrat"/>
                <a:cs typeface="Montserrat"/>
                <a:sym typeface="Montserrat"/>
              </a:rPr>
              <a:t>Pros:</a:t>
            </a:r>
            <a:endParaRPr b="1">
              <a:latin typeface="Montserrat"/>
              <a:ea typeface="Montserrat"/>
              <a:cs typeface="Montserrat"/>
              <a:sym typeface="Montserrat"/>
            </a:endParaRPr>
          </a:p>
          <a:p>
            <a:pPr indent="-342900" lvl="0" marL="457200" rtl="0" algn="l">
              <a:lnSpc>
                <a:spcPct val="100000"/>
              </a:lnSpc>
              <a:spcBef>
                <a:spcPts val="1600"/>
              </a:spcBef>
              <a:spcAft>
                <a:spcPts val="0"/>
              </a:spcAft>
              <a:buSzPts val="1800"/>
              <a:buChar char="●"/>
            </a:pPr>
            <a:r>
              <a:rPr lang="en"/>
              <a:t>Internal representation of methods (building blocks) can be different</a:t>
            </a:r>
            <a:endParaRPr/>
          </a:p>
          <a:p>
            <a:pPr indent="-342900" lvl="0" marL="457200" rtl="0" algn="l">
              <a:lnSpc>
                <a:spcPct val="100000"/>
              </a:lnSpc>
              <a:spcBef>
                <a:spcPts val="0"/>
              </a:spcBef>
              <a:spcAft>
                <a:spcPts val="0"/>
              </a:spcAft>
              <a:buSzPts val="1800"/>
              <a:buChar char="●"/>
            </a:pPr>
            <a:r>
              <a:rPr lang="en"/>
              <a:t>Create (embedded) objects step by step</a:t>
            </a:r>
            <a:endParaRPr/>
          </a:p>
          <a:p>
            <a:pPr indent="-342900" lvl="0" marL="457200" rtl="0" algn="l">
              <a:lnSpc>
                <a:spcPct val="100000"/>
              </a:lnSpc>
              <a:spcBef>
                <a:spcPts val="0"/>
              </a:spcBef>
              <a:spcAft>
                <a:spcPts val="0"/>
              </a:spcAft>
              <a:buSzPts val="1800"/>
              <a:buChar char="●"/>
            </a:pPr>
            <a:r>
              <a:rPr lang="en"/>
              <a:t>Reuse creation algorithm</a:t>
            </a:r>
            <a:endParaRPr/>
          </a:p>
          <a:p>
            <a:pPr indent="0" lvl="0" marL="0" rtl="0" algn="l">
              <a:lnSpc>
                <a:spcPct val="100000"/>
              </a:lnSpc>
              <a:spcBef>
                <a:spcPts val="1600"/>
              </a:spcBef>
              <a:spcAft>
                <a:spcPts val="0"/>
              </a:spcAft>
              <a:buNone/>
            </a:pPr>
            <a:r>
              <a:t/>
            </a:r>
            <a:endParaRPr/>
          </a:p>
          <a:p>
            <a:pPr indent="0" lvl="0" marL="0" rtl="0" algn="l">
              <a:lnSpc>
                <a:spcPct val="100000"/>
              </a:lnSpc>
              <a:spcBef>
                <a:spcPts val="1600"/>
              </a:spcBef>
              <a:spcAft>
                <a:spcPts val="0"/>
              </a:spcAft>
              <a:buNone/>
            </a:pPr>
            <a:r>
              <a:rPr b="1" lang="en">
                <a:latin typeface="Montserrat"/>
                <a:ea typeface="Montserrat"/>
                <a:cs typeface="Montserrat"/>
                <a:sym typeface="Montserrat"/>
              </a:rPr>
              <a:t>Cons:</a:t>
            </a:r>
            <a:endParaRPr b="1">
              <a:latin typeface="Montserrat"/>
              <a:ea typeface="Montserrat"/>
              <a:cs typeface="Montserrat"/>
              <a:sym typeface="Montserrat"/>
            </a:endParaRPr>
          </a:p>
          <a:p>
            <a:pPr indent="-342900" lvl="0" marL="457200" rtl="0" algn="l">
              <a:lnSpc>
                <a:spcPct val="100000"/>
              </a:lnSpc>
              <a:spcBef>
                <a:spcPts val="1600"/>
              </a:spcBef>
              <a:spcAft>
                <a:spcPts val="0"/>
              </a:spcAft>
              <a:buSzPts val="1800"/>
              <a:buChar char="●"/>
            </a:pPr>
            <a:r>
              <a:rPr lang="en"/>
              <a:t>Implement ConcreteBuilder for each type of object</a:t>
            </a:r>
            <a:endParaRPr/>
          </a:p>
          <a:p>
            <a:pPr indent="-342900" lvl="0" marL="457200" rtl="0" algn="l">
              <a:lnSpc>
                <a:spcPct val="100000"/>
              </a:lnSpc>
              <a:spcBef>
                <a:spcPts val="0"/>
              </a:spcBef>
              <a:spcAft>
                <a:spcPts val="0"/>
              </a:spcAft>
              <a:buSzPts val="1800"/>
              <a:buChar char="●"/>
            </a:pPr>
            <a:r>
              <a:rPr lang="en"/>
              <a:t>Algorithms should be defined in advance. If a method is added to an interface, other implementations must be changed correspondingly</a:t>
            </a:r>
            <a:endParaRPr/>
          </a:p>
        </p:txBody>
      </p:sp>
      <p:pic>
        <p:nvPicPr>
          <p:cNvPr id="157" name="Google Shape;157;p27"/>
          <p:cNvPicPr preferRelativeResize="0"/>
          <p:nvPr/>
        </p:nvPicPr>
        <p:blipFill>
          <a:blip r:embed="rId3">
            <a:alphaModFix/>
          </a:blip>
          <a:stretch>
            <a:fillRect/>
          </a:stretch>
        </p:blipFill>
        <p:spPr>
          <a:xfrm>
            <a:off x="6878175" y="2138075"/>
            <a:ext cx="1734651" cy="17346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61" name="Shape 161"/>
        <p:cNvGrpSpPr/>
        <p:nvPr/>
      </p:nvGrpSpPr>
      <p:grpSpPr>
        <a:xfrm>
          <a:off x="0" y="0"/>
          <a:ext cx="0" cy="0"/>
          <a:chOff x="0" y="0"/>
          <a:chExt cx="0" cy="0"/>
        </a:xfrm>
      </p:grpSpPr>
      <p:sp>
        <p:nvSpPr>
          <p:cNvPr id="162" name="Google Shape;162;p28"/>
          <p:cNvSpPr txBox="1"/>
          <p:nvPr>
            <p:ph type="title"/>
          </p:nvPr>
        </p:nvSpPr>
        <p:spPr>
          <a:xfrm>
            <a:off x="311700" y="315925"/>
            <a:ext cx="8520600" cy="831300"/>
          </a:xfrm>
          <a:prstGeom prst="rect">
            <a:avLst/>
          </a:prstGeom>
          <a:solidFill>
            <a:srgbClr val="D5A6BD"/>
          </a:solidFill>
        </p:spPr>
        <p:txBody>
          <a:bodyPr anchorCtr="0" anchor="b" bIns="91425" lIns="91425" spcFirstLastPara="1" rIns="91425" wrap="square" tIns="91425">
            <a:noAutofit/>
          </a:bodyPr>
          <a:lstStyle/>
          <a:p>
            <a:pPr indent="0" lvl="0" marL="0" rtl="0" algn="l">
              <a:spcBef>
                <a:spcPts val="0"/>
              </a:spcBef>
              <a:spcAft>
                <a:spcPts val="0"/>
              </a:spcAft>
              <a:buNone/>
            </a:pPr>
            <a:r>
              <a:rPr lang="en"/>
              <a:t>Factory method</a:t>
            </a:r>
            <a:endParaRPr/>
          </a:p>
          <a:p>
            <a:pPr indent="0" lvl="0" marL="0" rtl="0" algn="l">
              <a:spcBef>
                <a:spcPts val="0"/>
              </a:spcBef>
              <a:spcAft>
                <a:spcPts val="0"/>
              </a:spcAft>
              <a:buNone/>
            </a:pPr>
            <a:r>
              <a:rPr lang="en" sz="1800"/>
              <a:t>Overview</a:t>
            </a:r>
            <a:endParaRPr sz="1800"/>
          </a:p>
        </p:txBody>
      </p:sp>
      <p:sp>
        <p:nvSpPr>
          <p:cNvPr id="163" name="Google Shape;163;p28"/>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Provides flexible object creation. It is used when objects can have a number of fields, which can be optional or initialized/used in different order</a:t>
            </a:r>
            <a:endParaRPr/>
          </a:p>
        </p:txBody>
      </p:sp>
      <p:pic>
        <p:nvPicPr>
          <p:cNvPr id="164" name="Google Shape;164;p28"/>
          <p:cNvPicPr preferRelativeResize="0"/>
          <p:nvPr/>
        </p:nvPicPr>
        <p:blipFill>
          <a:blip r:embed="rId3">
            <a:alphaModFix/>
          </a:blip>
          <a:stretch>
            <a:fillRect/>
          </a:stretch>
        </p:blipFill>
        <p:spPr>
          <a:xfrm>
            <a:off x="1633813" y="2093303"/>
            <a:ext cx="5876371" cy="27916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68" name="Shape 168"/>
        <p:cNvGrpSpPr/>
        <p:nvPr/>
      </p:nvGrpSpPr>
      <p:grpSpPr>
        <a:xfrm>
          <a:off x="0" y="0"/>
          <a:ext cx="0" cy="0"/>
          <a:chOff x="0" y="0"/>
          <a:chExt cx="0" cy="0"/>
        </a:xfrm>
      </p:grpSpPr>
      <p:sp>
        <p:nvSpPr>
          <p:cNvPr id="169" name="Google Shape;169;p29"/>
          <p:cNvSpPr txBox="1"/>
          <p:nvPr>
            <p:ph type="title"/>
          </p:nvPr>
        </p:nvSpPr>
        <p:spPr>
          <a:xfrm>
            <a:off x="311700" y="245525"/>
            <a:ext cx="8520600" cy="831300"/>
          </a:xfrm>
          <a:prstGeom prst="rect">
            <a:avLst/>
          </a:prstGeom>
          <a:solidFill>
            <a:srgbClr val="D5A6BD"/>
          </a:solidFill>
        </p:spPr>
        <p:txBody>
          <a:bodyPr anchorCtr="0" anchor="b" bIns="91425" lIns="91425" spcFirstLastPara="1" rIns="91425" wrap="square" tIns="91425">
            <a:noAutofit/>
          </a:bodyPr>
          <a:lstStyle/>
          <a:p>
            <a:pPr indent="0" lvl="0" marL="0" rtl="0" algn="l">
              <a:spcBef>
                <a:spcPts val="0"/>
              </a:spcBef>
              <a:spcAft>
                <a:spcPts val="0"/>
              </a:spcAft>
              <a:buNone/>
            </a:pPr>
            <a:r>
              <a:rPr lang="en"/>
              <a:t>Factory </a:t>
            </a:r>
            <a:r>
              <a:rPr lang="en"/>
              <a:t>method</a:t>
            </a:r>
            <a:endParaRPr/>
          </a:p>
          <a:p>
            <a:pPr indent="0" lvl="0" marL="0" rtl="0" algn="l">
              <a:spcBef>
                <a:spcPts val="0"/>
              </a:spcBef>
              <a:spcAft>
                <a:spcPts val="0"/>
              </a:spcAft>
              <a:buNone/>
            </a:pPr>
            <a:r>
              <a:rPr lang="en" sz="1800"/>
              <a:t>Implementation</a:t>
            </a:r>
            <a:endParaRPr sz="1800"/>
          </a:p>
        </p:txBody>
      </p:sp>
      <p:sp>
        <p:nvSpPr>
          <p:cNvPr id="170" name="Google Shape;170;p29"/>
          <p:cNvSpPr txBox="1"/>
          <p:nvPr>
            <p:ph idx="1" type="body"/>
          </p:nvPr>
        </p:nvSpPr>
        <p:spPr>
          <a:xfrm>
            <a:off x="311700" y="1225225"/>
            <a:ext cx="4910400" cy="3354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rgbClr val="002FA6"/>
                </a:solidFill>
                <a:highlight>
                  <a:srgbClr val="FFFFFF"/>
                </a:highlight>
                <a:latin typeface="Arial"/>
                <a:ea typeface="Arial"/>
                <a:cs typeface="Arial"/>
                <a:sym typeface="Arial"/>
              </a:rPr>
              <a:t>type </a:t>
            </a:r>
            <a:r>
              <a:rPr lang="en">
                <a:highlight>
                  <a:srgbClr val="FFFFFF"/>
                </a:highlight>
                <a:latin typeface="Arial"/>
                <a:ea typeface="Arial"/>
                <a:cs typeface="Arial"/>
                <a:sym typeface="Arial"/>
              </a:rPr>
              <a:t>PaymentMethod </a:t>
            </a:r>
            <a:r>
              <a:rPr lang="en">
                <a:solidFill>
                  <a:srgbClr val="002FA6"/>
                </a:solidFill>
                <a:highlight>
                  <a:srgbClr val="FFFFFF"/>
                </a:highlight>
                <a:latin typeface="Arial"/>
                <a:ea typeface="Arial"/>
                <a:cs typeface="Arial"/>
                <a:sym typeface="Arial"/>
              </a:rPr>
              <a:t>interface </a:t>
            </a:r>
            <a:r>
              <a:rPr lang="en">
                <a:solidFill>
                  <a:srgbClr val="121314"/>
                </a:solidFill>
                <a:highlight>
                  <a:srgbClr val="FFFFFF"/>
                </a:highlight>
                <a:latin typeface="Arial"/>
                <a:ea typeface="Arial"/>
                <a:cs typeface="Arial"/>
                <a:sym typeface="Arial"/>
              </a:rPr>
              <a:t>{</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highlight>
                  <a:srgbClr val="FFFFFF"/>
                </a:highlight>
                <a:latin typeface="Arial"/>
                <a:ea typeface="Arial"/>
                <a:cs typeface="Arial"/>
                <a:sym typeface="Arial"/>
              </a:rPr>
              <a:t>  </a:t>
            </a:r>
            <a:r>
              <a:rPr lang="en">
                <a:solidFill>
                  <a:srgbClr val="286D73"/>
                </a:solidFill>
                <a:highlight>
                  <a:srgbClr val="FFFFFF"/>
                </a:highlight>
                <a:latin typeface="Arial"/>
                <a:ea typeface="Arial"/>
                <a:cs typeface="Arial"/>
                <a:sym typeface="Arial"/>
              </a:rPr>
              <a:t>Pay</a:t>
            </a:r>
            <a:r>
              <a:rPr lang="en">
                <a:solidFill>
                  <a:srgbClr val="121314"/>
                </a:solidFill>
                <a:highlight>
                  <a:srgbClr val="FFFFFF"/>
                </a:highlight>
                <a:latin typeface="Arial"/>
                <a:ea typeface="Arial"/>
                <a:cs typeface="Arial"/>
                <a:sym typeface="Arial"/>
              </a:rPr>
              <a:t>(</a:t>
            </a:r>
            <a:r>
              <a:rPr lang="en">
                <a:highlight>
                  <a:srgbClr val="FFFFFF"/>
                </a:highlight>
                <a:latin typeface="Arial"/>
                <a:ea typeface="Arial"/>
                <a:cs typeface="Arial"/>
                <a:sym typeface="Arial"/>
              </a:rPr>
              <a:t>amount </a:t>
            </a:r>
            <a:r>
              <a:rPr lang="en">
                <a:solidFill>
                  <a:srgbClr val="002FA6"/>
                </a:solidFill>
                <a:highlight>
                  <a:srgbClr val="FFFFFF"/>
                </a:highlight>
                <a:latin typeface="Arial"/>
                <a:ea typeface="Arial"/>
                <a:cs typeface="Arial"/>
                <a:sym typeface="Arial"/>
              </a:rPr>
              <a:t>float32</a:t>
            </a:r>
            <a:r>
              <a:rPr lang="en">
                <a:solidFill>
                  <a:srgbClr val="121314"/>
                </a:solidFill>
                <a:highlight>
                  <a:srgbClr val="FFFFFF"/>
                </a:highlight>
                <a:latin typeface="Arial"/>
                <a:ea typeface="Arial"/>
                <a:cs typeface="Arial"/>
                <a:sym typeface="Arial"/>
              </a:rPr>
              <a:t>) </a:t>
            </a:r>
            <a:r>
              <a:rPr lang="en">
                <a:solidFill>
                  <a:srgbClr val="002FA6"/>
                </a:solidFill>
                <a:highlight>
                  <a:srgbClr val="FFFFFF"/>
                </a:highlight>
                <a:latin typeface="Arial"/>
                <a:ea typeface="Arial"/>
                <a:cs typeface="Arial"/>
                <a:sym typeface="Arial"/>
              </a:rPr>
              <a:t>string</a:t>
            </a:r>
            <a:endParaRPr>
              <a:solidFill>
                <a:srgbClr val="002FA6"/>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highlight>
                  <a:srgbClr val="FFFFFF"/>
                </a:highlight>
                <a:latin typeface="Arial"/>
                <a:ea typeface="Arial"/>
                <a:cs typeface="Arial"/>
                <a:sym typeface="Arial"/>
              </a:rPr>
              <a:t>}</a:t>
            </a:r>
            <a:endParaRPr>
              <a:solidFill>
                <a:srgbClr val="1649E0"/>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002FA6"/>
                </a:solidFill>
                <a:highlight>
                  <a:srgbClr val="FFFFFF"/>
                </a:highlight>
                <a:latin typeface="Arial"/>
                <a:ea typeface="Arial"/>
                <a:cs typeface="Arial"/>
                <a:sym typeface="Arial"/>
              </a:rPr>
              <a:t>func </a:t>
            </a:r>
            <a:r>
              <a:rPr lang="en">
                <a:solidFill>
                  <a:srgbClr val="286D73"/>
                </a:solidFill>
                <a:highlight>
                  <a:srgbClr val="FFFFFF"/>
                </a:highlight>
                <a:latin typeface="Arial"/>
                <a:ea typeface="Arial"/>
                <a:cs typeface="Arial"/>
                <a:sym typeface="Arial"/>
              </a:rPr>
              <a:t>GetPaymentMethod</a:t>
            </a:r>
            <a:r>
              <a:rPr lang="en">
                <a:solidFill>
                  <a:srgbClr val="121314"/>
                </a:solidFill>
                <a:highlight>
                  <a:srgbClr val="FFFFFF"/>
                </a:highlight>
                <a:latin typeface="Arial"/>
                <a:ea typeface="Arial"/>
                <a:cs typeface="Arial"/>
                <a:sym typeface="Arial"/>
              </a:rPr>
              <a:t>(</a:t>
            </a:r>
            <a:r>
              <a:rPr lang="en">
                <a:highlight>
                  <a:srgbClr val="FFFFFF"/>
                </a:highlight>
                <a:latin typeface="Arial"/>
                <a:ea typeface="Arial"/>
                <a:cs typeface="Arial"/>
                <a:sym typeface="Arial"/>
              </a:rPr>
              <a:t>m </a:t>
            </a:r>
            <a:r>
              <a:rPr lang="en">
                <a:solidFill>
                  <a:srgbClr val="002FA6"/>
                </a:solidFill>
                <a:highlight>
                  <a:srgbClr val="FFFFFF"/>
                </a:highlight>
                <a:latin typeface="Arial"/>
                <a:ea typeface="Arial"/>
                <a:cs typeface="Arial"/>
                <a:sym typeface="Arial"/>
              </a:rPr>
              <a:t>string</a:t>
            </a:r>
            <a:r>
              <a:rPr lang="en">
                <a:solidFill>
                  <a:srgbClr val="121314"/>
                </a:solidFill>
                <a:highlight>
                  <a:srgbClr val="FFFFFF"/>
                </a:highlight>
                <a:latin typeface="Arial"/>
                <a:ea typeface="Arial"/>
                <a:cs typeface="Arial"/>
                <a:sym typeface="Arial"/>
              </a:rPr>
              <a:t>) (</a:t>
            </a:r>
            <a:r>
              <a:rPr lang="en">
                <a:solidFill>
                  <a:srgbClr val="336ECC"/>
                </a:solidFill>
                <a:highlight>
                  <a:srgbClr val="FFFFFF"/>
                </a:highlight>
                <a:latin typeface="Arial"/>
                <a:ea typeface="Arial"/>
                <a:cs typeface="Arial"/>
                <a:sym typeface="Arial"/>
              </a:rPr>
              <a:t>PaymentMethod</a:t>
            </a:r>
            <a:r>
              <a:rPr lang="en">
                <a:solidFill>
                  <a:srgbClr val="121314"/>
                </a:solidFill>
                <a:highlight>
                  <a:srgbClr val="FFFFFF"/>
                </a:highlight>
                <a:latin typeface="Arial"/>
                <a:ea typeface="Arial"/>
                <a:cs typeface="Arial"/>
                <a:sym typeface="Arial"/>
              </a:rPr>
              <a:t>, </a:t>
            </a:r>
            <a:r>
              <a:rPr lang="en">
                <a:solidFill>
                  <a:srgbClr val="002FA6"/>
                </a:solidFill>
                <a:highlight>
                  <a:srgbClr val="FFFFFF"/>
                </a:highlight>
                <a:latin typeface="Arial"/>
                <a:ea typeface="Arial"/>
                <a:cs typeface="Arial"/>
                <a:sym typeface="Arial"/>
              </a:rPr>
              <a:t>error</a:t>
            </a:r>
            <a:r>
              <a:rPr lang="en">
                <a:solidFill>
                  <a:srgbClr val="121314"/>
                </a:solidFill>
                <a:highlight>
                  <a:srgbClr val="FFFFFF"/>
                </a:highlight>
                <a:latin typeface="Arial"/>
                <a:ea typeface="Arial"/>
                <a:cs typeface="Arial"/>
                <a:sym typeface="Arial"/>
              </a:rPr>
              <a:t>) {</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highlight>
                  <a:srgbClr val="FFFFFF"/>
                </a:highlight>
                <a:latin typeface="Arial"/>
                <a:ea typeface="Arial"/>
                <a:cs typeface="Arial"/>
                <a:sym typeface="Arial"/>
              </a:rPr>
              <a:t>  </a:t>
            </a:r>
            <a:r>
              <a:rPr lang="en">
                <a:solidFill>
                  <a:srgbClr val="002FA6"/>
                </a:solidFill>
                <a:highlight>
                  <a:srgbClr val="FFFFFF"/>
                </a:highlight>
                <a:latin typeface="Arial"/>
                <a:ea typeface="Arial"/>
                <a:cs typeface="Arial"/>
                <a:sym typeface="Arial"/>
              </a:rPr>
              <a:t>switch </a:t>
            </a:r>
            <a:r>
              <a:rPr lang="en">
                <a:highlight>
                  <a:srgbClr val="FFFFFF"/>
                </a:highlight>
                <a:latin typeface="Arial"/>
                <a:ea typeface="Arial"/>
                <a:cs typeface="Arial"/>
                <a:sym typeface="Arial"/>
              </a:rPr>
              <a:t>m </a:t>
            </a:r>
            <a:r>
              <a:rPr lang="en">
                <a:solidFill>
                  <a:srgbClr val="121314"/>
                </a:solidFill>
                <a:highlight>
                  <a:srgbClr val="FFFFFF"/>
                </a:highlight>
                <a:latin typeface="Arial"/>
                <a:ea typeface="Arial"/>
                <a:cs typeface="Arial"/>
                <a:sym typeface="Arial"/>
              </a:rPr>
              <a:t>{</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highlight>
                  <a:srgbClr val="FFFFFF"/>
                </a:highlight>
                <a:latin typeface="Arial"/>
                <a:ea typeface="Arial"/>
                <a:cs typeface="Arial"/>
                <a:sym typeface="Arial"/>
              </a:rPr>
              <a:t>  </a:t>
            </a:r>
            <a:r>
              <a:rPr lang="en">
                <a:solidFill>
                  <a:srgbClr val="002FA6"/>
                </a:solidFill>
                <a:highlight>
                  <a:srgbClr val="FFFFFF"/>
                </a:highlight>
                <a:latin typeface="Arial"/>
                <a:ea typeface="Arial"/>
                <a:cs typeface="Arial"/>
                <a:sym typeface="Arial"/>
              </a:rPr>
              <a:t>case </a:t>
            </a:r>
            <a:r>
              <a:rPr lang="en">
                <a:solidFill>
                  <a:srgbClr val="80118C"/>
                </a:solidFill>
                <a:highlight>
                  <a:srgbClr val="FFFFFF"/>
                </a:highlight>
                <a:latin typeface="Arial"/>
                <a:ea typeface="Arial"/>
                <a:cs typeface="Arial"/>
                <a:sym typeface="Arial"/>
              </a:rPr>
              <a:t>“Cash”</a:t>
            </a:r>
            <a:r>
              <a:rPr lang="en">
                <a:solidFill>
                  <a:srgbClr val="121314"/>
                </a:solidFill>
                <a:highlight>
                  <a:srgbClr val="FFFFFF"/>
                </a:highlight>
                <a:latin typeface="Arial"/>
                <a:ea typeface="Arial"/>
                <a:cs typeface="Arial"/>
                <a:sym typeface="Arial"/>
              </a:rPr>
              <a:t>:</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highlight>
                  <a:srgbClr val="FFFFFF"/>
                </a:highlight>
                <a:latin typeface="Arial"/>
                <a:ea typeface="Arial"/>
                <a:cs typeface="Arial"/>
                <a:sym typeface="Arial"/>
              </a:rPr>
              <a:t>     </a:t>
            </a:r>
            <a:r>
              <a:rPr lang="en">
                <a:solidFill>
                  <a:srgbClr val="002FA6"/>
                </a:solidFill>
                <a:highlight>
                  <a:srgbClr val="FFFFFF"/>
                </a:highlight>
                <a:latin typeface="Arial"/>
                <a:ea typeface="Arial"/>
                <a:cs typeface="Arial"/>
                <a:sym typeface="Arial"/>
              </a:rPr>
              <a:t>return </a:t>
            </a:r>
            <a:r>
              <a:rPr lang="en">
                <a:solidFill>
                  <a:srgbClr val="007194"/>
                </a:solidFill>
                <a:highlight>
                  <a:srgbClr val="FFFFFF"/>
                </a:highlight>
                <a:latin typeface="Arial"/>
                <a:ea typeface="Arial"/>
                <a:cs typeface="Arial"/>
                <a:sym typeface="Arial"/>
              </a:rPr>
              <a:t>new</a:t>
            </a:r>
            <a:r>
              <a:rPr lang="en">
                <a:solidFill>
                  <a:srgbClr val="121314"/>
                </a:solidFill>
                <a:highlight>
                  <a:srgbClr val="FFFFFF"/>
                </a:highlight>
                <a:latin typeface="Arial"/>
                <a:ea typeface="Arial"/>
                <a:cs typeface="Arial"/>
                <a:sym typeface="Arial"/>
              </a:rPr>
              <a:t>(</a:t>
            </a:r>
            <a:r>
              <a:rPr lang="en">
                <a:solidFill>
                  <a:srgbClr val="336ECC"/>
                </a:solidFill>
                <a:highlight>
                  <a:srgbClr val="FFFFFF"/>
                </a:highlight>
                <a:latin typeface="Arial"/>
                <a:ea typeface="Arial"/>
                <a:cs typeface="Arial"/>
                <a:sym typeface="Arial"/>
              </a:rPr>
              <a:t>CashPM</a:t>
            </a:r>
            <a:r>
              <a:rPr lang="en">
                <a:solidFill>
                  <a:srgbClr val="121314"/>
                </a:solidFill>
                <a:highlight>
                  <a:srgbClr val="FFFFFF"/>
                </a:highlight>
                <a:latin typeface="Arial"/>
                <a:ea typeface="Arial"/>
                <a:cs typeface="Arial"/>
                <a:sym typeface="Arial"/>
              </a:rPr>
              <a:t>), </a:t>
            </a:r>
            <a:r>
              <a:rPr lang="en">
                <a:solidFill>
                  <a:srgbClr val="002FA6"/>
                </a:solidFill>
                <a:highlight>
                  <a:srgbClr val="FFFFFF"/>
                </a:highlight>
                <a:latin typeface="Arial"/>
                <a:ea typeface="Arial"/>
                <a:cs typeface="Arial"/>
                <a:sym typeface="Arial"/>
              </a:rPr>
              <a:t>nil</a:t>
            </a:r>
            <a:endParaRPr>
              <a:solidFill>
                <a:srgbClr val="002FA6"/>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002FA6"/>
                </a:solidFill>
                <a:highlight>
                  <a:srgbClr val="FFFFFF"/>
                </a:highlight>
                <a:latin typeface="Arial"/>
                <a:ea typeface="Arial"/>
                <a:cs typeface="Arial"/>
                <a:sym typeface="Arial"/>
              </a:rPr>
              <a:t>  default</a:t>
            </a:r>
            <a:r>
              <a:rPr lang="en">
                <a:solidFill>
                  <a:srgbClr val="121314"/>
                </a:solidFill>
                <a:highlight>
                  <a:srgbClr val="FFFFFF"/>
                </a:highlight>
                <a:latin typeface="Arial"/>
                <a:ea typeface="Arial"/>
                <a:cs typeface="Arial"/>
                <a:sym typeface="Arial"/>
              </a:rPr>
              <a:t>:</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highlight>
                  <a:srgbClr val="FFFFFF"/>
                </a:highlight>
                <a:latin typeface="Arial"/>
                <a:ea typeface="Arial"/>
                <a:cs typeface="Arial"/>
                <a:sym typeface="Arial"/>
              </a:rPr>
              <a:t>     </a:t>
            </a:r>
            <a:r>
              <a:rPr lang="en">
                <a:solidFill>
                  <a:srgbClr val="002FA6"/>
                </a:solidFill>
                <a:highlight>
                  <a:srgbClr val="FFFFFF"/>
                </a:highlight>
                <a:latin typeface="Arial"/>
                <a:ea typeface="Arial"/>
                <a:cs typeface="Arial"/>
                <a:sym typeface="Arial"/>
              </a:rPr>
              <a:t>return nil</a:t>
            </a:r>
            <a:r>
              <a:rPr lang="en">
                <a:solidFill>
                  <a:srgbClr val="121314"/>
                </a:solidFill>
                <a:highlight>
                  <a:srgbClr val="FFFFFF"/>
                </a:highlight>
                <a:latin typeface="Arial"/>
                <a:ea typeface="Arial"/>
                <a:cs typeface="Arial"/>
                <a:sym typeface="Arial"/>
              </a:rPr>
              <a:t>, </a:t>
            </a:r>
            <a:r>
              <a:rPr lang="en">
                <a:solidFill>
                  <a:srgbClr val="805900"/>
                </a:solidFill>
                <a:highlight>
                  <a:srgbClr val="FFFFFF"/>
                </a:highlight>
                <a:latin typeface="Arial"/>
                <a:ea typeface="Arial"/>
                <a:cs typeface="Arial"/>
                <a:sym typeface="Arial"/>
              </a:rPr>
              <a:t>errors</a:t>
            </a:r>
            <a:r>
              <a:rPr lang="en">
                <a:solidFill>
                  <a:srgbClr val="121314"/>
                </a:solidFill>
                <a:highlight>
                  <a:srgbClr val="FFFFFF"/>
                </a:highlight>
                <a:latin typeface="Arial"/>
                <a:ea typeface="Arial"/>
                <a:cs typeface="Arial"/>
                <a:sym typeface="Arial"/>
              </a:rPr>
              <a:t>.</a:t>
            </a:r>
            <a:r>
              <a:rPr lang="en">
                <a:solidFill>
                  <a:srgbClr val="36666B"/>
                </a:solidFill>
                <a:highlight>
                  <a:srgbClr val="FFFFFF"/>
                </a:highlight>
                <a:latin typeface="Arial"/>
                <a:ea typeface="Arial"/>
                <a:cs typeface="Arial"/>
                <a:sym typeface="Arial"/>
              </a:rPr>
              <a:t>New</a:t>
            </a:r>
            <a:r>
              <a:rPr lang="en">
                <a:solidFill>
                  <a:srgbClr val="121314"/>
                </a:solidFill>
                <a:highlight>
                  <a:srgbClr val="FFFFFF"/>
                </a:highlight>
                <a:latin typeface="Arial"/>
                <a:ea typeface="Arial"/>
                <a:cs typeface="Arial"/>
                <a:sym typeface="Arial"/>
              </a:rPr>
              <a:t>(</a:t>
            </a:r>
            <a:r>
              <a:rPr lang="en">
                <a:solidFill>
                  <a:srgbClr val="805900"/>
                </a:solidFill>
                <a:highlight>
                  <a:srgbClr val="FFFFFF"/>
                </a:highlight>
                <a:latin typeface="Arial"/>
                <a:ea typeface="Arial"/>
                <a:cs typeface="Arial"/>
                <a:sym typeface="Arial"/>
              </a:rPr>
              <a:t>fmt</a:t>
            </a:r>
            <a:r>
              <a:rPr lang="en">
                <a:solidFill>
                  <a:srgbClr val="121314"/>
                </a:solidFill>
                <a:highlight>
                  <a:srgbClr val="FFFFFF"/>
                </a:highlight>
                <a:latin typeface="Arial"/>
                <a:ea typeface="Arial"/>
                <a:cs typeface="Arial"/>
                <a:sym typeface="Arial"/>
              </a:rPr>
              <a:t>.</a:t>
            </a:r>
            <a:r>
              <a:rPr lang="en">
                <a:solidFill>
                  <a:srgbClr val="36666B"/>
                </a:solidFill>
                <a:highlight>
                  <a:srgbClr val="FFFFFF"/>
                </a:highlight>
                <a:latin typeface="Arial"/>
                <a:ea typeface="Arial"/>
                <a:cs typeface="Arial"/>
                <a:sym typeface="Arial"/>
              </a:rPr>
              <a:t>Sprintf</a:t>
            </a:r>
            <a:r>
              <a:rPr lang="en">
                <a:solidFill>
                  <a:srgbClr val="121314"/>
                </a:solidFill>
                <a:highlight>
                  <a:srgbClr val="FFFFFF"/>
                </a:highlight>
                <a:latin typeface="Arial"/>
                <a:ea typeface="Arial"/>
                <a:cs typeface="Arial"/>
                <a:sym typeface="Arial"/>
              </a:rPr>
              <a:t>(</a:t>
            </a:r>
            <a:r>
              <a:rPr lang="en">
                <a:solidFill>
                  <a:srgbClr val="067D17"/>
                </a:solidFill>
                <a:highlight>
                  <a:srgbClr val="FFFFFF"/>
                </a:highlight>
                <a:latin typeface="Arial"/>
                <a:ea typeface="Arial"/>
                <a:cs typeface="Arial"/>
                <a:sym typeface="Arial"/>
              </a:rPr>
              <a:t>"payment method </a:t>
            </a:r>
            <a:r>
              <a:rPr lang="en">
                <a:solidFill>
                  <a:srgbClr val="0037A6"/>
                </a:solidFill>
                <a:highlight>
                  <a:srgbClr val="FFFFFF"/>
                </a:highlight>
                <a:latin typeface="Arial"/>
                <a:ea typeface="Arial"/>
                <a:cs typeface="Arial"/>
                <a:sym typeface="Arial"/>
              </a:rPr>
              <a:t>%d</a:t>
            </a:r>
            <a:r>
              <a:rPr lang="en">
                <a:solidFill>
                  <a:srgbClr val="067D17"/>
                </a:solidFill>
                <a:highlight>
                  <a:srgbClr val="FFFFFF"/>
                </a:highlight>
                <a:latin typeface="Arial"/>
                <a:ea typeface="Arial"/>
                <a:cs typeface="Arial"/>
                <a:sym typeface="Arial"/>
              </a:rPr>
              <a:t> not recognized"</a:t>
            </a:r>
            <a:r>
              <a:rPr lang="en">
                <a:solidFill>
                  <a:srgbClr val="121314"/>
                </a:solidFill>
                <a:highlight>
                  <a:srgbClr val="FFFFFF"/>
                </a:highlight>
                <a:latin typeface="Arial"/>
                <a:ea typeface="Arial"/>
                <a:cs typeface="Arial"/>
                <a:sym typeface="Arial"/>
              </a:rPr>
              <a:t>, </a:t>
            </a:r>
            <a:r>
              <a:rPr lang="en">
                <a:highlight>
                  <a:srgbClr val="FFFFFF"/>
                </a:highlight>
                <a:latin typeface="Arial"/>
                <a:ea typeface="Arial"/>
                <a:cs typeface="Arial"/>
                <a:sym typeface="Arial"/>
              </a:rPr>
              <a:t>m</a:t>
            </a:r>
            <a:r>
              <a:rPr lang="en">
                <a:solidFill>
                  <a:srgbClr val="121314"/>
                </a:solidFill>
                <a:highlight>
                  <a:srgbClr val="FFFFFF"/>
                </a:highlight>
                <a:latin typeface="Arial"/>
                <a:ea typeface="Arial"/>
                <a:cs typeface="Arial"/>
                <a:sym typeface="Arial"/>
              </a:rPr>
              <a:t>))</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highlight>
                  <a:srgbClr val="FFFFFF"/>
                </a:highlight>
                <a:latin typeface="Arial"/>
                <a:ea typeface="Arial"/>
                <a:cs typeface="Arial"/>
                <a:sym typeface="Arial"/>
              </a:rPr>
              <a:t>  }</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highlight>
                  <a:srgbClr val="FFFFFF"/>
                </a:highlight>
                <a:latin typeface="Arial"/>
                <a:ea typeface="Arial"/>
                <a:cs typeface="Arial"/>
                <a:sym typeface="Arial"/>
              </a:rPr>
              <a:t>}</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t/>
            </a:r>
            <a:endParaRPr>
              <a:solidFill>
                <a:srgbClr val="002FA6"/>
              </a:solidFill>
              <a:highlight>
                <a:srgbClr val="FFFFFF"/>
              </a:highlight>
              <a:latin typeface="Arial"/>
              <a:ea typeface="Arial"/>
              <a:cs typeface="Arial"/>
              <a:sym typeface="Arial"/>
            </a:endParaRPr>
          </a:p>
        </p:txBody>
      </p:sp>
      <p:sp>
        <p:nvSpPr>
          <p:cNvPr id="171" name="Google Shape;171;p29"/>
          <p:cNvSpPr txBox="1"/>
          <p:nvPr>
            <p:ph idx="1" type="body"/>
          </p:nvPr>
        </p:nvSpPr>
        <p:spPr>
          <a:xfrm>
            <a:off x="5222225" y="1307200"/>
            <a:ext cx="3792600" cy="3354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002FA6"/>
                </a:solidFill>
                <a:highlight>
                  <a:srgbClr val="FFFFFF"/>
                </a:highlight>
                <a:latin typeface="Arial"/>
                <a:ea typeface="Arial"/>
                <a:cs typeface="Arial"/>
                <a:sym typeface="Arial"/>
              </a:rPr>
              <a:t>type </a:t>
            </a:r>
            <a:r>
              <a:rPr lang="en">
                <a:highlight>
                  <a:srgbClr val="FFFFFF"/>
                </a:highlight>
                <a:latin typeface="Arial"/>
                <a:ea typeface="Arial"/>
                <a:cs typeface="Arial"/>
                <a:sym typeface="Arial"/>
              </a:rPr>
              <a:t>CashPM </a:t>
            </a:r>
            <a:r>
              <a:rPr lang="en">
                <a:solidFill>
                  <a:srgbClr val="002FA6"/>
                </a:solidFill>
                <a:highlight>
                  <a:srgbClr val="FFFFFF"/>
                </a:highlight>
                <a:latin typeface="Arial"/>
                <a:ea typeface="Arial"/>
                <a:cs typeface="Arial"/>
                <a:sym typeface="Arial"/>
              </a:rPr>
              <a:t>struct</a:t>
            </a:r>
            <a:r>
              <a:rPr lang="en">
                <a:solidFill>
                  <a:srgbClr val="121314"/>
                </a:solidFill>
                <a:highlight>
                  <a:srgbClr val="FFFFFF"/>
                </a:highlight>
                <a:latin typeface="Arial"/>
                <a:ea typeface="Arial"/>
                <a:cs typeface="Arial"/>
                <a:sym typeface="Arial"/>
              </a:rPr>
              <a:t>{}</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rPr lang="en">
                <a:solidFill>
                  <a:srgbClr val="002FA6"/>
                </a:solidFill>
                <a:highlight>
                  <a:srgbClr val="FFFFFF"/>
                </a:highlight>
                <a:latin typeface="Arial"/>
                <a:ea typeface="Arial"/>
                <a:cs typeface="Arial"/>
                <a:sym typeface="Arial"/>
              </a:rPr>
              <a:t>func </a:t>
            </a:r>
            <a:r>
              <a:rPr lang="en">
                <a:solidFill>
                  <a:srgbClr val="121314"/>
                </a:solidFill>
                <a:highlight>
                  <a:srgbClr val="FFFFFF"/>
                </a:highlight>
                <a:latin typeface="Arial"/>
                <a:ea typeface="Arial"/>
                <a:cs typeface="Arial"/>
                <a:sym typeface="Arial"/>
              </a:rPr>
              <a:t>(</a:t>
            </a:r>
            <a:r>
              <a:rPr lang="en">
                <a:solidFill>
                  <a:srgbClr val="008A91"/>
                </a:solidFill>
                <a:highlight>
                  <a:srgbClr val="FFFFFF"/>
                </a:highlight>
                <a:latin typeface="Arial"/>
                <a:ea typeface="Arial"/>
                <a:cs typeface="Arial"/>
                <a:sym typeface="Arial"/>
              </a:rPr>
              <a:t>c </a:t>
            </a:r>
            <a:r>
              <a:rPr lang="en">
                <a:solidFill>
                  <a:srgbClr val="121314"/>
                </a:solidFill>
                <a:highlight>
                  <a:srgbClr val="FFFFFF"/>
                </a:highlight>
                <a:latin typeface="Arial"/>
                <a:ea typeface="Arial"/>
                <a:cs typeface="Arial"/>
                <a:sym typeface="Arial"/>
              </a:rPr>
              <a:t>*</a:t>
            </a:r>
            <a:r>
              <a:rPr lang="en">
                <a:solidFill>
                  <a:srgbClr val="336ECC"/>
                </a:solidFill>
                <a:highlight>
                  <a:srgbClr val="FFFFFF"/>
                </a:highlight>
                <a:latin typeface="Arial"/>
                <a:ea typeface="Arial"/>
                <a:cs typeface="Arial"/>
                <a:sym typeface="Arial"/>
              </a:rPr>
              <a:t>CashPM</a:t>
            </a:r>
            <a:r>
              <a:rPr lang="en">
                <a:solidFill>
                  <a:srgbClr val="121314"/>
                </a:solidFill>
                <a:highlight>
                  <a:srgbClr val="FFFFFF"/>
                </a:highlight>
                <a:latin typeface="Arial"/>
                <a:ea typeface="Arial"/>
                <a:cs typeface="Arial"/>
                <a:sym typeface="Arial"/>
              </a:rPr>
              <a:t>) </a:t>
            </a:r>
            <a:r>
              <a:rPr lang="en">
                <a:solidFill>
                  <a:srgbClr val="286D73"/>
                </a:solidFill>
                <a:highlight>
                  <a:srgbClr val="FFFFFF"/>
                </a:highlight>
                <a:latin typeface="Arial"/>
                <a:ea typeface="Arial"/>
                <a:cs typeface="Arial"/>
                <a:sym typeface="Arial"/>
              </a:rPr>
              <a:t>Pay</a:t>
            </a:r>
            <a:r>
              <a:rPr lang="en">
                <a:solidFill>
                  <a:srgbClr val="121314"/>
                </a:solidFill>
                <a:highlight>
                  <a:srgbClr val="FFFFFF"/>
                </a:highlight>
                <a:latin typeface="Arial"/>
                <a:ea typeface="Arial"/>
                <a:cs typeface="Arial"/>
                <a:sym typeface="Arial"/>
              </a:rPr>
              <a:t>(</a:t>
            </a:r>
            <a:r>
              <a:rPr lang="en">
                <a:highlight>
                  <a:srgbClr val="FFFFFF"/>
                </a:highlight>
                <a:latin typeface="Arial"/>
                <a:ea typeface="Arial"/>
                <a:cs typeface="Arial"/>
                <a:sym typeface="Arial"/>
              </a:rPr>
              <a:t>amount </a:t>
            </a:r>
            <a:r>
              <a:rPr lang="en">
                <a:solidFill>
                  <a:srgbClr val="002FA6"/>
                </a:solidFill>
                <a:highlight>
                  <a:srgbClr val="FFFFFF"/>
                </a:highlight>
                <a:latin typeface="Arial"/>
                <a:ea typeface="Arial"/>
                <a:cs typeface="Arial"/>
                <a:sym typeface="Arial"/>
              </a:rPr>
              <a:t>float32</a:t>
            </a:r>
            <a:r>
              <a:rPr lang="en">
                <a:solidFill>
                  <a:srgbClr val="121314"/>
                </a:solidFill>
                <a:highlight>
                  <a:srgbClr val="FFFFFF"/>
                </a:highlight>
                <a:latin typeface="Arial"/>
                <a:ea typeface="Arial"/>
                <a:cs typeface="Arial"/>
                <a:sym typeface="Arial"/>
              </a:rPr>
              <a:t>) </a:t>
            </a:r>
            <a:r>
              <a:rPr lang="en">
                <a:solidFill>
                  <a:srgbClr val="002FA6"/>
                </a:solidFill>
                <a:highlight>
                  <a:srgbClr val="FFFFFF"/>
                </a:highlight>
                <a:latin typeface="Arial"/>
                <a:ea typeface="Arial"/>
                <a:cs typeface="Arial"/>
                <a:sym typeface="Arial"/>
              </a:rPr>
              <a:t>string </a:t>
            </a:r>
            <a:r>
              <a:rPr lang="en">
                <a:solidFill>
                  <a:srgbClr val="121314"/>
                </a:solidFill>
                <a:highlight>
                  <a:srgbClr val="FFFFFF"/>
                </a:highlight>
                <a:latin typeface="Arial"/>
                <a:ea typeface="Arial"/>
                <a:cs typeface="Arial"/>
                <a:sym typeface="Arial"/>
              </a:rPr>
              <a:t>{</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rPr lang="en">
                <a:solidFill>
                  <a:srgbClr val="121314"/>
                </a:solidFill>
                <a:highlight>
                  <a:srgbClr val="FFFFFF"/>
                </a:highlight>
                <a:latin typeface="Arial"/>
                <a:ea typeface="Arial"/>
                <a:cs typeface="Arial"/>
                <a:sym typeface="Arial"/>
              </a:rPr>
              <a:t>  </a:t>
            </a:r>
            <a:r>
              <a:rPr lang="en">
                <a:solidFill>
                  <a:srgbClr val="002FA6"/>
                </a:solidFill>
                <a:highlight>
                  <a:srgbClr val="FFFFFF"/>
                </a:highlight>
                <a:latin typeface="Arial"/>
                <a:ea typeface="Arial"/>
                <a:cs typeface="Arial"/>
                <a:sym typeface="Arial"/>
              </a:rPr>
              <a:t>return </a:t>
            </a:r>
            <a:r>
              <a:rPr lang="en">
                <a:solidFill>
                  <a:srgbClr val="805900"/>
                </a:solidFill>
                <a:highlight>
                  <a:srgbClr val="FFFFFF"/>
                </a:highlight>
                <a:latin typeface="Arial"/>
                <a:ea typeface="Arial"/>
                <a:cs typeface="Arial"/>
                <a:sym typeface="Arial"/>
              </a:rPr>
              <a:t>fmt</a:t>
            </a:r>
            <a:r>
              <a:rPr lang="en">
                <a:solidFill>
                  <a:srgbClr val="121314"/>
                </a:solidFill>
                <a:highlight>
                  <a:srgbClr val="FFFFFF"/>
                </a:highlight>
                <a:latin typeface="Arial"/>
                <a:ea typeface="Arial"/>
                <a:cs typeface="Arial"/>
                <a:sym typeface="Arial"/>
              </a:rPr>
              <a:t>.</a:t>
            </a:r>
            <a:r>
              <a:rPr lang="en">
                <a:solidFill>
                  <a:srgbClr val="36666B"/>
                </a:solidFill>
                <a:highlight>
                  <a:srgbClr val="FFFFFF"/>
                </a:highlight>
                <a:latin typeface="Arial"/>
                <a:ea typeface="Arial"/>
                <a:cs typeface="Arial"/>
                <a:sym typeface="Arial"/>
              </a:rPr>
              <a:t>Sprintf</a:t>
            </a:r>
            <a:r>
              <a:rPr lang="en">
                <a:solidFill>
                  <a:srgbClr val="121314"/>
                </a:solidFill>
                <a:highlight>
                  <a:srgbClr val="FFFFFF"/>
                </a:highlight>
                <a:latin typeface="Arial"/>
                <a:ea typeface="Arial"/>
                <a:cs typeface="Arial"/>
                <a:sym typeface="Arial"/>
              </a:rPr>
              <a:t>(</a:t>
            </a:r>
            <a:r>
              <a:rPr lang="en">
                <a:solidFill>
                  <a:srgbClr val="067D17"/>
                </a:solidFill>
                <a:highlight>
                  <a:srgbClr val="FFFFFF"/>
                </a:highlight>
                <a:latin typeface="Arial"/>
                <a:ea typeface="Arial"/>
                <a:cs typeface="Arial"/>
                <a:sym typeface="Arial"/>
              </a:rPr>
              <a:t>"</a:t>
            </a:r>
            <a:r>
              <a:rPr lang="en">
                <a:solidFill>
                  <a:srgbClr val="0037A6"/>
                </a:solidFill>
                <a:highlight>
                  <a:srgbClr val="FFFFFF"/>
                </a:highlight>
                <a:latin typeface="Arial"/>
                <a:ea typeface="Arial"/>
                <a:cs typeface="Arial"/>
                <a:sym typeface="Arial"/>
              </a:rPr>
              <a:t>%0.2f</a:t>
            </a:r>
            <a:r>
              <a:rPr lang="en">
                <a:solidFill>
                  <a:srgbClr val="067D17"/>
                </a:solidFill>
                <a:highlight>
                  <a:srgbClr val="FFFFFF"/>
                </a:highlight>
                <a:latin typeface="Arial"/>
                <a:ea typeface="Arial"/>
                <a:cs typeface="Arial"/>
                <a:sym typeface="Arial"/>
              </a:rPr>
              <a:t> payed using cash"</a:t>
            </a:r>
            <a:r>
              <a:rPr lang="en">
                <a:solidFill>
                  <a:srgbClr val="121314"/>
                </a:solidFill>
                <a:highlight>
                  <a:srgbClr val="FFFFFF"/>
                </a:highlight>
                <a:latin typeface="Arial"/>
                <a:ea typeface="Arial"/>
                <a:cs typeface="Arial"/>
                <a:sym typeface="Arial"/>
              </a:rPr>
              <a:t>, </a:t>
            </a:r>
            <a:r>
              <a:rPr lang="en">
                <a:highlight>
                  <a:srgbClr val="FFFFFF"/>
                </a:highlight>
                <a:latin typeface="Arial"/>
                <a:ea typeface="Arial"/>
                <a:cs typeface="Arial"/>
                <a:sym typeface="Arial"/>
              </a:rPr>
              <a:t>amount</a:t>
            </a:r>
            <a:r>
              <a:rPr lang="en">
                <a:solidFill>
                  <a:srgbClr val="121314"/>
                </a:solidFill>
                <a:highlight>
                  <a:srgbClr val="FFFFFF"/>
                </a:highlight>
                <a:latin typeface="Arial"/>
                <a:ea typeface="Arial"/>
                <a:cs typeface="Arial"/>
                <a:sym typeface="Arial"/>
              </a:rPr>
              <a:t>)</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rPr lang="en">
                <a:solidFill>
                  <a:srgbClr val="121314"/>
                </a:solidFill>
                <a:highlight>
                  <a:srgbClr val="FFFFFF"/>
                </a:highlight>
                <a:latin typeface="Arial"/>
                <a:ea typeface="Arial"/>
                <a:cs typeface="Arial"/>
                <a:sym typeface="Arial"/>
              </a:rPr>
              <a:t>}</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t/>
            </a:r>
            <a:endParaRPr>
              <a:solidFill>
                <a:srgbClr val="002FA6"/>
              </a:solidFill>
              <a:highlight>
                <a:srgbClr val="FFFFFF"/>
              </a:highlight>
              <a:latin typeface="Arial"/>
              <a:ea typeface="Arial"/>
              <a:cs typeface="Arial"/>
              <a:sym typeface="Arial"/>
            </a:endParaRPr>
          </a:p>
        </p:txBody>
      </p:sp>
      <p:pic>
        <p:nvPicPr>
          <p:cNvPr id="172" name="Google Shape;172;p29"/>
          <p:cNvPicPr preferRelativeResize="0"/>
          <p:nvPr/>
        </p:nvPicPr>
        <p:blipFill>
          <a:blip r:embed="rId3">
            <a:alphaModFix/>
          </a:blip>
          <a:stretch>
            <a:fillRect/>
          </a:stretch>
        </p:blipFill>
        <p:spPr>
          <a:xfrm>
            <a:off x="5822837" y="3226350"/>
            <a:ext cx="2591375" cy="1712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76" name="Shape 176"/>
        <p:cNvGrpSpPr/>
        <p:nvPr/>
      </p:nvGrpSpPr>
      <p:grpSpPr>
        <a:xfrm>
          <a:off x="0" y="0"/>
          <a:ext cx="0" cy="0"/>
          <a:chOff x="0" y="0"/>
          <a:chExt cx="0" cy="0"/>
        </a:xfrm>
      </p:grpSpPr>
      <p:sp>
        <p:nvSpPr>
          <p:cNvPr id="177" name="Google Shape;177;p30"/>
          <p:cNvSpPr txBox="1"/>
          <p:nvPr>
            <p:ph type="title"/>
          </p:nvPr>
        </p:nvSpPr>
        <p:spPr>
          <a:xfrm>
            <a:off x="311700" y="315925"/>
            <a:ext cx="8520600" cy="831300"/>
          </a:xfrm>
          <a:prstGeom prst="rect">
            <a:avLst/>
          </a:prstGeom>
          <a:solidFill>
            <a:srgbClr val="D5A6BD"/>
          </a:solidFill>
        </p:spPr>
        <p:txBody>
          <a:bodyPr anchorCtr="0" anchor="b" bIns="91425" lIns="91425" spcFirstLastPara="1" rIns="91425" wrap="square" tIns="91425">
            <a:noAutofit/>
          </a:bodyPr>
          <a:lstStyle/>
          <a:p>
            <a:pPr indent="0" lvl="0" marL="0" rtl="0" algn="l">
              <a:spcBef>
                <a:spcPts val="0"/>
              </a:spcBef>
              <a:spcAft>
                <a:spcPts val="0"/>
              </a:spcAft>
              <a:buNone/>
            </a:pPr>
            <a:r>
              <a:rPr lang="en"/>
              <a:t>Factory </a:t>
            </a:r>
            <a:r>
              <a:rPr lang="en"/>
              <a:t>method</a:t>
            </a:r>
            <a:endParaRPr/>
          </a:p>
          <a:p>
            <a:pPr indent="0" lvl="0" marL="0" rtl="0" algn="l">
              <a:spcBef>
                <a:spcPts val="0"/>
              </a:spcBef>
              <a:spcAft>
                <a:spcPts val="0"/>
              </a:spcAft>
              <a:buNone/>
            </a:pPr>
            <a:r>
              <a:rPr lang="en" sz="1800"/>
              <a:t>Tests</a:t>
            </a:r>
            <a:endParaRPr sz="1800"/>
          </a:p>
        </p:txBody>
      </p:sp>
      <p:sp>
        <p:nvSpPr>
          <p:cNvPr id="178" name="Google Shape;178;p30"/>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rgbClr val="002FA6"/>
                </a:solidFill>
                <a:highlight>
                  <a:srgbClr val="FFFFFF"/>
                </a:highlight>
                <a:latin typeface="Arial"/>
                <a:ea typeface="Arial"/>
                <a:cs typeface="Arial"/>
                <a:sym typeface="Arial"/>
              </a:rPr>
              <a:t>func </a:t>
            </a:r>
            <a:r>
              <a:rPr lang="en">
                <a:highlight>
                  <a:srgbClr val="FFFFFF"/>
                </a:highlight>
                <a:latin typeface="Arial"/>
                <a:ea typeface="Arial"/>
                <a:cs typeface="Arial"/>
                <a:sym typeface="Arial"/>
              </a:rPr>
              <a:t>TestGetPaymentMethodCash</a:t>
            </a:r>
            <a:r>
              <a:rPr lang="en">
                <a:solidFill>
                  <a:srgbClr val="121314"/>
                </a:solidFill>
                <a:highlight>
                  <a:srgbClr val="FFFFFF"/>
                </a:highlight>
                <a:latin typeface="Arial"/>
                <a:ea typeface="Arial"/>
                <a:cs typeface="Arial"/>
                <a:sym typeface="Arial"/>
              </a:rPr>
              <a:t>(</a:t>
            </a:r>
            <a:r>
              <a:rPr lang="en">
                <a:highlight>
                  <a:srgbClr val="FFFFFF"/>
                </a:highlight>
                <a:latin typeface="Arial"/>
                <a:ea typeface="Arial"/>
                <a:cs typeface="Arial"/>
                <a:sym typeface="Arial"/>
              </a:rPr>
              <a:t>t </a:t>
            </a:r>
            <a:r>
              <a:rPr lang="en">
                <a:solidFill>
                  <a:srgbClr val="121314"/>
                </a:solidFill>
                <a:highlight>
                  <a:srgbClr val="FFFFFF"/>
                </a:highlight>
                <a:latin typeface="Arial"/>
                <a:ea typeface="Arial"/>
                <a:cs typeface="Arial"/>
                <a:sym typeface="Arial"/>
              </a:rPr>
              <a:t>*</a:t>
            </a:r>
            <a:r>
              <a:rPr lang="en">
                <a:highlight>
                  <a:srgbClr val="FFFFFF"/>
                </a:highlight>
                <a:latin typeface="Arial"/>
                <a:ea typeface="Arial"/>
                <a:cs typeface="Arial"/>
                <a:sym typeface="Arial"/>
              </a:rPr>
              <a:t>testing</a:t>
            </a:r>
            <a:r>
              <a:rPr lang="en">
                <a:solidFill>
                  <a:srgbClr val="121314"/>
                </a:solidFill>
                <a:highlight>
                  <a:srgbClr val="FFFFFF"/>
                </a:highlight>
                <a:latin typeface="Arial"/>
                <a:ea typeface="Arial"/>
                <a:cs typeface="Arial"/>
                <a:sym typeface="Arial"/>
              </a:rPr>
              <a:t>.</a:t>
            </a:r>
            <a:r>
              <a:rPr lang="en">
                <a:highlight>
                  <a:srgbClr val="FFFFFF"/>
                </a:highlight>
                <a:latin typeface="Arial"/>
                <a:ea typeface="Arial"/>
                <a:cs typeface="Arial"/>
                <a:sym typeface="Arial"/>
              </a:rPr>
              <a:t>T</a:t>
            </a:r>
            <a:r>
              <a:rPr lang="en">
                <a:solidFill>
                  <a:srgbClr val="121314"/>
                </a:solidFill>
                <a:highlight>
                  <a:srgbClr val="FFFFFF"/>
                </a:highlight>
                <a:latin typeface="Arial"/>
                <a:ea typeface="Arial"/>
                <a:cs typeface="Arial"/>
                <a:sym typeface="Arial"/>
              </a:rPr>
              <a:t>) {</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highlight>
                  <a:srgbClr val="FFFFFF"/>
                </a:highlight>
                <a:latin typeface="Arial"/>
                <a:ea typeface="Arial"/>
                <a:cs typeface="Arial"/>
                <a:sym typeface="Arial"/>
              </a:rPr>
              <a:t>  </a:t>
            </a:r>
            <a:r>
              <a:rPr lang="en">
                <a:highlight>
                  <a:srgbClr val="FFFFFF"/>
                </a:highlight>
                <a:latin typeface="Arial"/>
                <a:ea typeface="Arial"/>
                <a:cs typeface="Arial"/>
                <a:sym typeface="Arial"/>
              </a:rPr>
              <a:t>payment</a:t>
            </a:r>
            <a:r>
              <a:rPr lang="en">
                <a:solidFill>
                  <a:srgbClr val="121314"/>
                </a:solidFill>
                <a:highlight>
                  <a:srgbClr val="FFFFFF"/>
                </a:highlight>
                <a:latin typeface="Arial"/>
                <a:ea typeface="Arial"/>
                <a:cs typeface="Arial"/>
                <a:sym typeface="Arial"/>
              </a:rPr>
              <a:t>, </a:t>
            </a:r>
            <a:r>
              <a:rPr lang="en">
                <a:highlight>
                  <a:srgbClr val="FFFFFF"/>
                </a:highlight>
                <a:latin typeface="Arial"/>
                <a:ea typeface="Arial"/>
                <a:cs typeface="Arial"/>
                <a:sym typeface="Arial"/>
              </a:rPr>
              <a:t>err </a:t>
            </a:r>
            <a:r>
              <a:rPr lang="en">
                <a:solidFill>
                  <a:srgbClr val="121314"/>
                </a:solidFill>
                <a:highlight>
                  <a:srgbClr val="FFFFFF"/>
                </a:highlight>
                <a:latin typeface="Arial"/>
                <a:ea typeface="Arial"/>
                <a:cs typeface="Arial"/>
                <a:sym typeface="Arial"/>
              </a:rPr>
              <a:t>:= </a:t>
            </a:r>
            <a:r>
              <a:rPr lang="en">
                <a:highlight>
                  <a:srgbClr val="FFFFFF"/>
                </a:highlight>
                <a:latin typeface="Arial"/>
                <a:ea typeface="Arial"/>
                <a:cs typeface="Arial"/>
                <a:sym typeface="Arial"/>
              </a:rPr>
              <a:t>GetPaymentMethod</a:t>
            </a:r>
            <a:r>
              <a:rPr lang="en">
                <a:solidFill>
                  <a:srgbClr val="121314"/>
                </a:solidFill>
                <a:highlight>
                  <a:srgbClr val="FFFFFF"/>
                </a:highlight>
                <a:latin typeface="Arial"/>
                <a:ea typeface="Arial"/>
                <a:cs typeface="Arial"/>
                <a:sym typeface="Arial"/>
              </a:rPr>
              <a:t>(</a:t>
            </a:r>
            <a:r>
              <a:rPr lang="en">
                <a:highlight>
                  <a:srgbClr val="FFFFFF"/>
                </a:highlight>
                <a:latin typeface="Arial"/>
                <a:ea typeface="Arial"/>
                <a:cs typeface="Arial"/>
                <a:sym typeface="Arial"/>
              </a:rPr>
              <a:t>Cash</a:t>
            </a:r>
            <a:r>
              <a:rPr lang="en">
                <a:solidFill>
                  <a:srgbClr val="121314"/>
                </a:solidFill>
                <a:highlight>
                  <a:srgbClr val="FFFFFF"/>
                </a:highlight>
                <a:latin typeface="Arial"/>
                <a:ea typeface="Arial"/>
                <a:cs typeface="Arial"/>
                <a:sym typeface="Arial"/>
              </a:rPr>
              <a:t>)</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highlight>
                  <a:srgbClr val="FFFFFF"/>
                </a:highlight>
                <a:latin typeface="Arial"/>
                <a:ea typeface="Arial"/>
                <a:cs typeface="Arial"/>
                <a:sym typeface="Arial"/>
              </a:rPr>
              <a:t>  </a:t>
            </a:r>
            <a:r>
              <a:rPr lang="en">
                <a:solidFill>
                  <a:srgbClr val="002FA6"/>
                </a:solidFill>
                <a:highlight>
                  <a:srgbClr val="FFFFFF"/>
                </a:highlight>
                <a:latin typeface="Arial"/>
                <a:ea typeface="Arial"/>
                <a:cs typeface="Arial"/>
                <a:sym typeface="Arial"/>
              </a:rPr>
              <a:t>if </a:t>
            </a:r>
            <a:r>
              <a:rPr lang="en">
                <a:highlight>
                  <a:srgbClr val="FFFFFF"/>
                </a:highlight>
                <a:latin typeface="Arial"/>
                <a:ea typeface="Arial"/>
                <a:cs typeface="Arial"/>
                <a:sym typeface="Arial"/>
              </a:rPr>
              <a:t>err </a:t>
            </a:r>
            <a:r>
              <a:rPr lang="en">
                <a:solidFill>
                  <a:srgbClr val="121314"/>
                </a:solidFill>
                <a:highlight>
                  <a:srgbClr val="FFFFFF"/>
                </a:highlight>
                <a:latin typeface="Arial"/>
                <a:ea typeface="Arial"/>
                <a:cs typeface="Arial"/>
                <a:sym typeface="Arial"/>
              </a:rPr>
              <a:t>!= </a:t>
            </a:r>
            <a:r>
              <a:rPr lang="en">
                <a:highlight>
                  <a:srgbClr val="FFFFFF"/>
                </a:highlight>
                <a:latin typeface="Arial"/>
                <a:ea typeface="Arial"/>
                <a:cs typeface="Arial"/>
                <a:sym typeface="Arial"/>
              </a:rPr>
              <a:t>nil </a:t>
            </a:r>
            <a:r>
              <a:rPr lang="en">
                <a:solidFill>
                  <a:srgbClr val="121314"/>
                </a:solidFill>
                <a:highlight>
                  <a:srgbClr val="FFFFFF"/>
                </a:highlight>
                <a:latin typeface="Arial"/>
                <a:ea typeface="Arial"/>
                <a:cs typeface="Arial"/>
                <a:sym typeface="Arial"/>
              </a:rPr>
              <a:t>{</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highlight>
                  <a:srgbClr val="FFFFFF"/>
                </a:highlight>
                <a:latin typeface="Arial"/>
                <a:ea typeface="Arial"/>
                <a:cs typeface="Arial"/>
                <a:sym typeface="Arial"/>
              </a:rPr>
              <a:t>     </a:t>
            </a:r>
            <a:r>
              <a:rPr lang="en">
                <a:highlight>
                  <a:srgbClr val="FFFFFF"/>
                </a:highlight>
                <a:latin typeface="Arial"/>
                <a:ea typeface="Arial"/>
                <a:cs typeface="Arial"/>
                <a:sym typeface="Arial"/>
              </a:rPr>
              <a:t>t</a:t>
            </a:r>
            <a:r>
              <a:rPr lang="en">
                <a:solidFill>
                  <a:srgbClr val="121314"/>
                </a:solidFill>
                <a:highlight>
                  <a:srgbClr val="FFFFFF"/>
                </a:highlight>
                <a:latin typeface="Arial"/>
                <a:ea typeface="Arial"/>
                <a:cs typeface="Arial"/>
                <a:sym typeface="Arial"/>
              </a:rPr>
              <a:t>.</a:t>
            </a:r>
            <a:r>
              <a:rPr lang="en">
                <a:highlight>
                  <a:srgbClr val="FFFFFF"/>
                </a:highlight>
                <a:latin typeface="Arial"/>
                <a:ea typeface="Arial"/>
                <a:cs typeface="Arial"/>
                <a:sym typeface="Arial"/>
              </a:rPr>
              <a:t>Fatal</a:t>
            </a:r>
            <a:r>
              <a:rPr lang="en">
                <a:solidFill>
                  <a:srgbClr val="121314"/>
                </a:solidFill>
                <a:highlight>
                  <a:srgbClr val="FFFFFF"/>
                </a:highlight>
                <a:latin typeface="Arial"/>
                <a:ea typeface="Arial"/>
                <a:cs typeface="Arial"/>
                <a:sym typeface="Arial"/>
              </a:rPr>
              <a:t>(</a:t>
            </a:r>
            <a:r>
              <a:rPr lang="en">
                <a:solidFill>
                  <a:srgbClr val="067D17"/>
                </a:solidFill>
                <a:highlight>
                  <a:srgbClr val="FFFFFF"/>
                </a:highlight>
                <a:latin typeface="Arial"/>
                <a:ea typeface="Arial"/>
                <a:cs typeface="Arial"/>
                <a:sym typeface="Arial"/>
              </a:rPr>
              <a:t>"a payment method of type 'Cash' must exist"</a:t>
            </a:r>
            <a:r>
              <a:rPr lang="en">
                <a:solidFill>
                  <a:srgbClr val="121314"/>
                </a:solidFill>
                <a:highlight>
                  <a:srgbClr val="FFFFFF"/>
                </a:highlight>
                <a:latin typeface="Arial"/>
                <a:ea typeface="Arial"/>
                <a:cs typeface="Arial"/>
                <a:sym typeface="Arial"/>
              </a:rPr>
              <a:t>)</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highlight>
                  <a:srgbClr val="FFFFFF"/>
                </a:highlight>
                <a:latin typeface="Arial"/>
                <a:ea typeface="Arial"/>
                <a:cs typeface="Arial"/>
                <a:sym typeface="Arial"/>
              </a:rPr>
              <a:t>  }</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highlight>
                  <a:srgbClr val="FFFFFF"/>
                </a:highlight>
                <a:latin typeface="Arial"/>
                <a:ea typeface="Arial"/>
                <a:cs typeface="Arial"/>
                <a:sym typeface="Arial"/>
              </a:rPr>
              <a:t>  </a:t>
            </a:r>
            <a:r>
              <a:rPr lang="en">
                <a:highlight>
                  <a:srgbClr val="FFFFFF"/>
                </a:highlight>
                <a:latin typeface="Arial"/>
                <a:ea typeface="Arial"/>
                <a:cs typeface="Arial"/>
                <a:sym typeface="Arial"/>
              </a:rPr>
              <a:t>msg </a:t>
            </a:r>
            <a:r>
              <a:rPr lang="en">
                <a:solidFill>
                  <a:srgbClr val="121314"/>
                </a:solidFill>
                <a:highlight>
                  <a:srgbClr val="FFFFFF"/>
                </a:highlight>
                <a:latin typeface="Arial"/>
                <a:ea typeface="Arial"/>
                <a:cs typeface="Arial"/>
                <a:sym typeface="Arial"/>
              </a:rPr>
              <a:t>:= </a:t>
            </a:r>
            <a:r>
              <a:rPr lang="en">
                <a:highlight>
                  <a:srgbClr val="FFFFFF"/>
                </a:highlight>
                <a:latin typeface="Arial"/>
                <a:ea typeface="Arial"/>
                <a:cs typeface="Arial"/>
                <a:sym typeface="Arial"/>
              </a:rPr>
              <a:t>payment</a:t>
            </a:r>
            <a:r>
              <a:rPr lang="en">
                <a:solidFill>
                  <a:srgbClr val="121314"/>
                </a:solidFill>
                <a:highlight>
                  <a:srgbClr val="FFFFFF"/>
                </a:highlight>
                <a:latin typeface="Arial"/>
                <a:ea typeface="Arial"/>
                <a:cs typeface="Arial"/>
                <a:sym typeface="Arial"/>
              </a:rPr>
              <a:t>.</a:t>
            </a:r>
            <a:r>
              <a:rPr lang="en">
                <a:highlight>
                  <a:srgbClr val="FFFFFF"/>
                </a:highlight>
                <a:latin typeface="Arial"/>
                <a:ea typeface="Arial"/>
                <a:cs typeface="Arial"/>
                <a:sym typeface="Arial"/>
              </a:rPr>
              <a:t>Pay</a:t>
            </a:r>
            <a:r>
              <a:rPr lang="en">
                <a:solidFill>
                  <a:srgbClr val="121314"/>
                </a:solidFill>
                <a:highlight>
                  <a:srgbClr val="FFFFFF"/>
                </a:highlight>
                <a:latin typeface="Arial"/>
                <a:ea typeface="Arial"/>
                <a:cs typeface="Arial"/>
                <a:sym typeface="Arial"/>
              </a:rPr>
              <a:t>(</a:t>
            </a:r>
            <a:r>
              <a:rPr lang="en">
                <a:solidFill>
                  <a:srgbClr val="1649E0"/>
                </a:solidFill>
                <a:highlight>
                  <a:srgbClr val="FFFFFF"/>
                </a:highlight>
                <a:latin typeface="Arial"/>
                <a:ea typeface="Arial"/>
                <a:cs typeface="Arial"/>
                <a:sym typeface="Arial"/>
              </a:rPr>
              <a:t>10.30</a:t>
            </a:r>
            <a:r>
              <a:rPr lang="en">
                <a:solidFill>
                  <a:srgbClr val="121314"/>
                </a:solidFill>
                <a:highlight>
                  <a:srgbClr val="FFFFFF"/>
                </a:highlight>
                <a:latin typeface="Arial"/>
                <a:ea typeface="Arial"/>
                <a:cs typeface="Arial"/>
                <a:sym typeface="Arial"/>
              </a:rPr>
              <a:t>)</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highlight>
                  <a:srgbClr val="FFFFFF"/>
                </a:highlight>
                <a:latin typeface="Arial"/>
                <a:ea typeface="Arial"/>
                <a:cs typeface="Arial"/>
                <a:sym typeface="Arial"/>
              </a:rPr>
              <a:t>  </a:t>
            </a:r>
            <a:r>
              <a:rPr lang="en">
                <a:solidFill>
                  <a:srgbClr val="002FA6"/>
                </a:solidFill>
                <a:highlight>
                  <a:srgbClr val="FFFFFF"/>
                </a:highlight>
                <a:latin typeface="Arial"/>
                <a:ea typeface="Arial"/>
                <a:cs typeface="Arial"/>
                <a:sym typeface="Arial"/>
              </a:rPr>
              <a:t>if </a:t>
            </a:r>
            <a:r>
              <a:rPr lang="en">
                <a:solidFill>
                  <a:srgbClr val="121314"/>
                </a:solidFill>
                <a:highlight>
                  <a:srgbClr val="FFFFFF"/>
                </a:highlight>
                <a:latin typeface="Arial"/>
                <a:ea typeface="Arial"/>
                <a:cs typeface="Arial"/>
                <a:sym typeface="Arial"/>
              </a:rPr>
              <a:t>!</a:t>
            </a:r>
            <a:r>
              <a:rPr lang="en">
                <a:highlight>
                  <a:srgbClr val="FFFFFF"/>
                </a:highlight>
                <a:latin typeface="Arial"/>
                <a:ea typeface="Arial"/>
                <a:cs typeface="Arial"/>
                <a:sym typeface="Arial"/>
              </a:rPr>
              <a:t>strings</a:t>
            </a:r>
            <a:r>
              <a:rPr lang="en">
                <a:solidFill>
                  <a:srgbClr val="121314"/>
                </a:solidFill>
                <a:highlight>
                  <a:srgbClr val="FFFFFF"/>
                </a:highlight>
                <a:latin typeface="Arial"/>
                <a:ea typeface="Arial"/>
                <a:cs typeface="Arial"/>
                <a:sym typeface="Arial"/>
              </a:rPr>
              <a:t>.</a:t>
            </a:r>
            <a:r>
              <a:rPr lang="en">
                <a:highlight>
                  <a:srgbClr val="FFFFFF"/>
                </a:highlight>
                <a:latin typeface="Arial"/>
                <a:ea typeface="Arial"/>
                <a:cs typeface="Arial"/>
                <a:sym typeface="Arial"/>
              </a:rPr>
              <a:t>Contains</a:t>
            </a:r>
            <a:r>
              <a:rPr lang="en">
                <a:solidFill>
                  <a:srgbClr val="121314"/>
                </a:solidFill>
                <a:highlight>
                  <a:srgbClr val="FFFFFF"/>
                </a:highlight>
                <a:latin typeface="Arial"/>
                <a:ea typeface="Arial"/>
                <a:cs typeface="Arial"/>
                <a:sym typeface="Arial"/>
              </a:rPr>
              <a:t>(</a:t>
            </a:r>
            <a:r>
              <a:rPr lang="en">
                <a:highlight>
                  <a:srgbClr val="FFFFFF"/>
                </a:highlight>
                <a:latin typeface="Arial"/>
                <a:ea typeface="Arial"/>
                <a:cs typeface="Arial"/>
                <a:sym typeface="Arial"/>
              </a:rPr>
              <a:t>msg</a:t>
            </a:r>
            <a:r>
              <a:rPr lang="en">
                <a:solidFill>
                  <a:srgbClr val="121314"/>
                </a:solidFill>
                <a:highlight>
                  <a:srgbClr val="FFFFFF"/>
                </a:highlight>
                <a:latin typeface="Arial"/>
                <a:ea typeface="Arial"/>
                <a:cs typeface="Arial"/>
                <a:sym typeface="Arial"/>
              </a:rPr>
              <a:t>, </a:t>
            </a:r>
            <a:r>
              <a:rPr lang="en">
                <a:solidFill>
                  <a:srgbClr val="067D17"/>
                </a:solidFill>
                <a:highlight>
                  <a:srgbClr val="FFFFFF"/>
                </a:highlight>
                <a:latin typeface="Arial"/>
                <a:ea typeface="Arial"/>
                <a:cs typeface="Arial"/>
                <a:sym typeface="Arial"/>
              </a:rPr>
              <a:t>"</a:t>
            </a:r>
            <a:r>
              <a:rPr lang="en">
                <a:solidFill>
                  <a:srgbClr val="067D17"/>
                </a:solidFill>
                <a:highlight>
                  <a:srgbClr val="FFFFFF"/>
                </a:highlight>
                <a:latin typeface="Arial"/>
                <a:ea typeface="Arial"/>
                <a:cs typeface="Arial"/>
                <a:sym typeface="Arial"/>
              </a:rPr>
              <a:t>paid</a:t>
            </a:r>
            <a:r>
              <a:rPr lang="en">
                <a:solidFill>
                  <a:srgbClr val="067D17"/>
                </a:solidFill>
                <a:highlight>
                  <a:srgbClr val="FFFFFF"/>
                </a:highlight>
                <a:latin typeface="Arial"/>
                <a:ea typeface="Arial"/>
                <a:cs typeface="Arial"/>
                <a:sym typeface="Arial"/>
              </a:rPr>
              <a:t> using cash"</a:t>
            </a:r>
            <a:r>
              <a:rPr lang="en">
                <a:solidFill>
                  <a:srgbClr val="121314"/>
                </a:solidFill>
                <a:highlight>
                  <a:srgbClr val="FFFFFF"/>
                </a:highlight>
                <a:latin typeface="Arial"/>
                <a:ea typeface="Arial"/>
                <a:cs typeface="Arial"/>
                <a:sym typeface="Arial"/>
              </a:rPr>
              <a:t>) {</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highlight>
                  <a:srgbClr val="FFFFFF"/>
                </a:highlight>
                <a:latin typeface="Arial"/>
                <a:ea typeface="Arial"/>
                <a:cs typeface="Arial"/>
                <a:sym typeface="Arial"/>
              </a:rPr>
              <a:t>     </a:t>
            </a:r>
            <a:r>
              <a:rPr lang="en">
                <a:highlight>
                  <a:srgbClr val="FFFFFF"/>
                </a:highlight>
                <a:latin typeface="Arial"/>
                <a:ea typeface="Arial"/>
                <a:cs typeface="Arial"/>
                <a:sym typeface="Arial"/>
              </a:rPr>
              <a:t>t</a:t>
            </a:r>
            <a:r>
              <a:rPr lang="en">
                <a:solidFill>
                  <a:srgbClr val="121314"/>
                </a:solidFill>
                <a:highlight>
                  <a:srgbClr val="FFFFFF"/>
                </a:highlight>
                <a:latin typeface="Arial"/>
                <a:ea typeface="Arial"/>
                <a:cs typeface="Arial"/>
                <a:sym typeface="Arial"/>
              </a:rPr>
              <a:t>.</a:t>
            </a:r>
            <a:r>
              <a:rPr lang="en">
                <a:highlight>
                  <a:srgbClr val="FFFFFF"/>
                </a:highlight>
                <a:latin typeface="Arial"/>
                <a:ea typeface="Arial"/>
                <a:cs typeface="Arial"/>
                <a:sym typeface="Arial"/>
              </a:rPr>
              <a:t>Error</a:t>
            </a:r>
            <a:r>
              <a:rPr lang="en">
                <a:solidFill>
                  <a:srgbClr val="121314"/>
                </a:solidFill>
                <a:highlight>
                  <a:srgbClr val="FFFFFF"/>
                </a:highlight>
                <a:latin typeface="Arial"/>
                <a:ea typeface="Arial"/>
                <a:cs typeface="Arial"/>
                <a:sym typeface="Arial"/>
              </a:rPr>
              <a:t>(</a:t>
            </a:r>
            <a:r>
              <a:rPr lang="en">
                <a:solidFill>
                  <a:srgbClr val="067D17"/>
                </a:solidFill>
                <a:highlight>
                  <a:srgbClr val="FFFFFF"/>
                </a:highlight>
                <a:latin typeface="Arial"/>
                <a:ea typeface="Arial"/>
                <a:cs typeface="Arial"/>
                <a:sym typeface="Arial"/>
              </a:rPr>
              <a:t>"</a:t>
            </a:r>
            <a:r>
              <a:rPr lang="en">
                <a:solidFill>
                  <a:srgbClr val="067D17"/>
                </a:solidFill>
                <a:highlight>
                  <a:schemeClr val="lt1"/>
                </a:highlight>
                <a:latin typeface="Arial"/>
                <a:ea typeface="Arial"/>
                <a:cs typeface="Arial"/>
                <a:sym typeface="Arial"/>
              </a:rPr>
              <a:t>incorrect</a:t>
            </a:r>
            <a:r>
              <a:rPr lang="en">
                <a:solidFill>
                  <a:srgbClr val="067D17"/>
                </a:solidFill>
                <a:highlight>
                  <a:srgbClr val="FFFFFF"/>
                </a:highlight>
                <a:latin typeface="Arial"/>
                <a:ea typeface="Arial"/>
                <a:cs typeface="Arial"/>
                <a:sym typeface="Arial"/>
              </a:rPr>
              <a:t> cash payment method message"</a:t>
            </a:r>
            <a:r>
              <a:rPr lang="en">
                <a:solidFill>
                  <a:srgbClr val="121314"/>
                </a:solidFill>
                <a:highlight>
                  <a:srgbClr val="FFFFFF"/>
                </a:highlight>
                <a:latin typeface="Arial"/>
                <a:ea typeface="Arial"/>
                <a:cs typeface="Arial"/>
                <a:sym typeface="Arial"/>
              </a:rPr>
              <a:t>)</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highlight>
                  <a:srgbClr val="FFFFFF"/>
                </a:highlight>
                <a:latin typeface="Arial"/>
                <a:ea typeface="Arial"/>
                <a:cs typeface="Arial"/>
                <a:sym typeface="Arial"/>
              </a:rPr>
              <a:t>  }</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highlight>
                  <a:srgbClr val="FFFFFF"/>
                </a:highlight>
                <a:latin typeface="Arial"/>
                <a:ea typeface="Arial"/>
                <a:cs typeface="Arial"/>
                <a:sym typeface="Arial"/>
              </a:rPr>
              <a:t>}</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t/>
            </a:r>
            <a:endParaRPr>
              <a:solidFill>
                <a:srgbClr val="CC7832"/>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82" name="Shape 182"/>
        <p:cNvGrpSpPr/>
        <p:nvPr/>
      </p:nvGrpSpPr>
      <p:grpSpPr>
        <a:xfrm>
          <a:off x="0" y="0"/>
          <a:ext cx="0" cy="0"/>
          <a:chOff x="0" y="0"/>
          <a:chExt cx="0" cy="0"/>
        </a:xfrm>
      </p:grpSpPr>
      <p:sp>
        <p:nvSpPr>
          <p:cNvPr id="183" name="Google Shape;183;p31"/>
          <p:cNvSpPr txBox="1"/>
          <p:nvPr>
            <p:ph type="title"/>
          </p:nvPr>
        </p:nvSpPr>
        <p:spPr>
          <a:xfrm>
            <a:off x="311700" y="315925"/>
            <a:ext cx="8520600" cy="831300"/>
          </a:xfrm>
          <a:prstGeom prst="rect">
            <a:avLst/>
          </a:prstGeom>
          <a:solidFill>
            <a:srgbClr val="D5A6BD"/>
          </a:solidFill>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rPr>
              <a:t>Factory </a:t>
            </a:r>
            <a:r>
              <a:rPr lang="en"/>
              <a:t>method</a:t>
            </a:r>
            <a:endParaRPr>
              <a:solidFill>
                <a:srgbClr val="000000"/>
              </a:solidFill>
            </a:endParaRPr>
          </a:p>
          <a:p>
            <a:pPr indent="0" lvl="0" marL="0" rtl="0" algn="l">
              <a:spcBef>
                <a:spcPts val="0"/>
              </a:spcBef>
              <a:spcAft>
                <a:spcPts val="0"/>
              </a:spcAft>
              <a:buClr>
                <a:schemeClr val="dk1"/>
              </a:buClr>
              <a:buSzPts val="1100"/>
              <a:buFont typeface="Arial"/>
              <a:buNone/>
            </a:pPr>
            <a:r>
              <a:rPr lang="en" sz="1800">
                <a:solidFill>
                  <a:srgbClr val="000000"/>
                </a:solidFill>
              </a:rPr>
              <a:t>Pros and Cons</a:t>
            </a:r>
            <a:endParaRPr>
              <a:solidFill>
                <a:srgbClr val="000000"/>
              </a:solidFill>
            </a:endParaRPr>
          </a:p>
        </p:txBody>
      </p:sp>
      <p:sp>
        <p:nvSpPr>
          <p:cNvPr id="184" name="Google Shape;184;p31"/>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rgbClr val="000000"/>
                </a:solidFill>
                <a:latin typeface="Montserrat"/>
                <a:ea typeface="Montserrat"/>
                <a:cs typeface="Montserrat"/>
                <a:sym typeface="Montserrat"/>
              </a:rPr>
              <a:t>Pros:</a:t>
            </a:r>
            <a:endParaRPr b="1">
              <a:solidFill>
                <a:srgbClr val="000000"/>
              </a:solidFill>
              <a:latin typeface="Montserrat"/>
              <a:ea typeface="Montserrat"/>
              <a:cs typeface="Montserrat"/>
              <a:sym typeface="Montserrat"/>
            </a:endParaRPr>
          </a:p>
          <a:p>
            <a:pPr indent="-342900" lvl="0" marL="457200" rtl="0" algn="l">
              <a:lnSpc>
                <a:spcPct val="100000"/>
              </a:lnSpc>
              <a:spcBef>
                <a:spcPts val="1600"/>
              </a:spcBef>
              <a:spcAft>
                <a:spcPts val="0"/>
              </a:spcAft>
              <a:buClr>
                <a:srgbClr val="000000"/>
              </a:buClr>
              <a:buSzPts val="1800"/>
              <a:buChar char="●"/>
            </a:pPr>
            <a:r>
              <a:rPr lang="en">
                <a:solidFill>
                  <a:srgbClr val="000000"/>
                </a:solidFill>
              </a:rPr>
              <a:t>Work on interface level: integrated apps won’t be affected by implementation changes</a:t>
            </a:r>
            <a:endParaRPr>
              <a:solidFill>
                <a:srgbClr val="000000"/>
              </a:solidFill>
            </a:endParaRPr>
          </a:p>
          <a:p>
            <a:pPr indent="-342900" lvl="0" marL="457200" rtl="0" algn="l">
              <a:lnSpc>
                <a:spcPct val="100000"/>
              </a:lnSpc>
              <a:spcBef>
                <a:spcPts val="0"/>
              </a:spcBef>
              <a:spcAft>
                <a:spcPts val="0"/>
              </a:spcAft>
              <a:buClr>
                <a:srgbClr val="000000"/>
              </a:buClr>
              <a:buSzPts val="1800"/>
              <a:buChar char="●"/>
            </a:pPr>
            <a:r>
              <a:rPr lang="en">
                <a:solidFill>
                  <a:srgbClr val="000000"/>
                </a:solidFill>
              </a:rPr>
              <a:t>Easy to extend by adding more implementations</a:t>
            </a:r>
            <a:endParaRPr>
              <a:solidFill>
                <a:srgbClr val="000000"/>
              </a:solidFill>
            </a:endParaRPr>
          </a:p>
          <a:p>
            <a:pPr indent="0" lvl="0" marL="0" rtl="0" algn="l">
              <a:lnSpc>
                <a:spcPct val="100000"/>
              </a:lnSpc>
              <a:spcBef>
                <a:spcPts val="1600"/>
              </a:spcBef>
              <a:spcAft>
                <a:spcPts val="0"/>
              </a:spcAft>
              <a:buClr>
                <a:schemeClr val="dk1"/>
              </a:buClr>
              <a:buSzPts val="1100"/>
              <a:buFont typeface="Arial"/>
              <a:buNone/>
            </a:pPr>
            <a:r>
              <a:t/>
            </a:r>
            <a:endParaRPr>
              <a:solidFill>
                <a:srgbClr val="000000"/>
              </a:solidFill>
            </a:endParaRPr>
          </a:p>
          <a:p>
            <a:pPr indent="0" lvl="0" marL="0" rtl="0" algn="l">
              <a:lnSpc>
                <a:spcPct val="100000"/>
              </a:lnSpc>
              <a:spcBef>
                <a:spcPts val="1600"/>
              </a:spcBef>
              <a:spcAft>
                <a:spcPts val="0"/>
              </a:spcAft>
              <a:buClr>
                <a:schemeClr val="dk1"/>
              </a:buClr>
              <a:buSzPts val="1100"/>
              <a:buFont typeface="Arial"/>
              <a:buNone/>
            </a:pPr>
            <a:r>
              <a:rPr b="1" lang="en">
                <a:solidFill>
                  <a:srgbClr val="000000"/>
                </a:solidFill>
                <a:latin typeface="Montserrat"/>
                <a:ea typeface="Montserrat"/>
                <a:cs typeface="Montserrat"/>
                <a:sym typeface="Montserrat"/>
              </a:rPr>
              <a:t>Cons:</a:t>
            </a:r>
            <a:endParaRPr b="1">
              <a:solidFill>
                <a:srgbClr val="000000"/>
              </a:solidFill>
              <a:latin typeface="Montserrat"/>
              <a:ea typeface="Montserrat"/>
              <a:cs typeface="Montserrat"/>
              <a:sym typeface="Montserrat"/>
            </a:endParaRPr>
          </a:p>
          <a:p>
            <a:pPr indent="-342900" lvl="0" marL="457200" rtl="0" algn="l">
              <a:lnSpc>
                <a:spcPct val="100000"/>
              </a:lnSpc>
              <a:spcBef>
                <a:spcPts val="1600"/>
              </a:spcBef>
              <a:spcAft>
                <a:spcPts val="0"/>
              </a:spcAft>
              <a:buClr>
                <a:srgbClr val="000000"/>
              </a:buClr>
              <a:buSzPts val="1800"/>
              <a:buChar char="●"/>
            </a:pPr>
            <a:r>
              <a:rPr lang="en">
                <a:solidFill>
                  <a:srgbClr val="000000"/>
                </a:solidFill>
              </a:rPr>
              <a:t>If factory ‘products’ have variations, you either need to add all these options to the Factory (cluttering) or separate this to different factories (cluttering again) </a:t>
            </a:r>
            <a:endParaRPr>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88" name="Shape 188"/>
        <p:cNvGrpSpPr/>
        <p:nvPr/>
      </p:nvGrpSpPr>
      <p:grpSpPr>
        <a:xfrm>
          <a:off x="0" y="0"/>
          <a:ext cx="0" cy="0"/>
          <a:chOff x="0" y="0"/>
          <a:chExt cx="0" cy="0"/>
        </a:xfrm>
      </p:grpSpPr>
      <p:sp>
        <p:nvSpPr>
          <p:cNvPr id="189" name="Google Shape;189;p32"/>
          <p:cNvSpPr txBox="1"/>
          <p:nvPr>
            <p:ph type="title"/>
          </p:nvPr>
        </p:nvSpPr>
        <p:spPr>
          <a:xfrm>
            <a:off x="311700" y="175100"/>
            <a:ext cx="8520600" cy="831300"/>
          </a:xfrm>
          <a:prstGeom prst="rect">
            <a:avLst/>
          </a:prstGeom>
          <a:solidFill>
            <a:srgbClr val="FFD966"/>
          </a:solidFill>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rPr>
              <a:t>Abstract Factory</a:t>
            </a:r>
            <a:endParaRPr>
              <a:solidFill>
                <a:srgbClr val="000000"/>
              </a:solidFill>
            </a:endParaRPr>
          </a:p>
          <a:p>
            <a:pPr indent="0" lvl="0" marL="0" rtl="0" algn="l">
              <a:spcBef>
                <a:spcPts val="0"/>
              </a:spcBef>
              <a:spcAft>
                <a:spcPts val="0"/>
              </a:spcAft>
              <a:buClr>
                <a:schemeClr val="dk1"/>
              </a:buClr>
              <a:buSzPts val="1100"/>
              <a:buFont typeface="Arial"/>
              <a:buNone/>
            </a:pPr>
            <a:r>
              <a:rPr lang="en" sz="1800">
                <a:solidFill>
                  <a:srgbClr val="000000"/>
                </a:solidFill>
              </a:rPr>
              <a:t>Overview</a:t>
            </a:r>
            <a:endParaRPr>
              <a:solidFill>
                <a:srgbClr val="000000"/>
              </a:solidFill>
            </a:endParaRPr>
          </a:p>
        </p:txBody>
      </p:sp>
      <p:sp>
        <p:nvSpPr>
          <p:cNvPr id="190" name="Google Shape;190;p32"/>
          <p:cNvSpPr txBox="1"/>
          <p:nvPr>
            <p:ph idx="1" type="body"/>
          </p:nvPr>
        </p:nvSpPr>
        <p:spPr>
          <a:xfrm>
            <a:off x="311700" y="1195050"/>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Interface for interchangeable factories that allows integrating them into a ‘superfactory’</a:t>
            </a:r>
            <a:endParaRPr/>
          </a:p>
        </p:txBody>
      </p:sp>
      <p:pic>
        <p:nvPicPr>
          <p:cNvPr id="191" name="Google Shape;191;p32"/>
          <p:cNvPicPr preferRelativeResize="0"/>
          <p:nvPr/>
        </p:nvPicPr>
        <p:blipFill>
          <a:blip r:embed="rId3">
            <a:alphaModFix/>
          </a:blip>
          <a:stretch>
            <a:fillRect/>
          </a:stretch>
        </p:blipFill>
        <p:spPr>
          <a:xfrm>
            <a:off x="2931025" y="1561350"/>
            <a:ext cx="3291218" cy="335399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ph type="ctrTitle"/>
          </p:nvPr>
        </p:nvSpPr>
        <p:spPr>
          <a:xfrm>
            <a:off x="2302050" y="1223200"/>
            <a:ext cx="4539900" cy="269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Olena Stoliarova,</a:t>
            </a:r>
            <a:endParaRPr/>
          </a:p>
          <a:p>
            <a:pPr indent="0" lvl="0" marL="0" rtl="0" algn="ctr">
              <a:spcBef>
                <a:spcPts val="0"/>
              </a:spcBef>
              <a:spcAft>
                <a:spcPts val="0"/>
              </a:spcAft>
              <a:buNone/>
            </a:pPr>
            <a:r>
              <a:rPr lang="en"/>
              <a:t>Intermediate Go developer</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TechnoRely</a:t>
            </a:r>
            <a:endParaRPr/>
          </a:p>
        </p:txBody>
      </p:sp>
      <p:pic>
        <p:nvPicPr>
          <p:cNvPr id="71" name="Google Shape;71;p15"/>
          <p:cNvPicPr preferRelativeResize="0"/>
          <p:nvPr/>
        </p:nvPicPr>
        <p:blipFill>
          <a:blip r:embed="rId3">
            <a:alphaModFix/>
          </a:blip>
          <a:stretch>
            <a:fillRect/>
          </a:stretch>
        </p:blipFill>
        <p:spPr>
          <a:xfrm>
            <a:off x="6386725" y="1781600"/>
            <a:ext cx="1997249" cy="213859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95" name="Shape 195"/>
        <p:cNvGrpSpPr/>
        <p:nvPr/>
      </p:nvGrpSpPr>
      <p:grpSpPr>
        <a:xfrm>
          <a:off x="0" y="0"/>
          <a:ext cx="0" cy="0"/>
          <a:chOff x="0" y="0"/>
          <a:chExt cx="0" cy="0"/>
        </a:xfrm>
      </p:grpSpPr>
      <p:sp>
        <p:nvSpPr>
          <p:cNvPr id="196" name="Google Shape;196;p33"/>
          <p:cNvSpPr txBox="1"/>
          <p:nvPr>
            <p:ph type="title"/>
          </p:nvPr>
        </p:nvSpPr>
        <p:spPr>
          <a:xfrm>
            <a:off x="311700" y="315925"/>
            <a:ext cx="8520600" cy="831300"/>
          </a:xfrm>
          <a:prstGeom prst="rect">
            <a:avLst/>
          </a:prstGeom>
          <a:solidFill>
            <a:srgbClr val="FFD966"/>
          </a:solidFill>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rPr>
              <a:t>Abstract Factory</a:t>
            </a:r>
            <a:endParaRPr>
              <a:solidFill>
                <a:srgbClr val="000000"/>
              </a:solidFill>
            </a:endParaRPr>
          </a:p>
          <a:p>
            <a:pPr indent="0" lvl="0" marL="0" rtl="0" algn="l">
              <a:spcBef>
                <a:spcPts val="0"/>
              </a:spcBef>
              <a:spcAft>
                <a:spcPts val="0"/>
              </a:spcAft>
              <a:buNone/>
            </a:pPr>
            <a:r>
              <a:rPr lang="en" sz="1800">
                <a:solidFill>
                  <a:srgbClr val="000000"/>
                </a:solidFill>
              </a:rPr>
              <a:t>Implementation</a:t>
            </a:r>
            <a:endParaRPr sz="1800">
              <a:solidFill>
                <a:srgbClr val="000000"/>
              </a:solidFill>
            </a:endParaRPr>
          </a:p>
        </p:txBody>
      </p:sp>
      <p:sp>
        <p:nvSpPr>
          <p:cNvPr id="197" name="Google Shape;197;p33"/>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rgbClr val="002FA6"/>
                </a:solidFill>
                <a:latin typeface="Arial"/>
                <a:ea typeface="Arial"/>
                <a:cs typeface="Arial"/>
                <a:sym typeface="Arial"/>
              </a:rPr>
              <a:t>type </a:t>
            </a:r>
            <a:r>
              <a:rPr lang="en">
                <a:latin typeface="Arial"/>
                <a:ea typeface="Arial"/>
                <a:cs typeface="Arial"/>
                <a:sym typeface="Arial"/>
              </a:rPr>
              <a:t>VehicleFactory </a:t>
            </a:r>
            <a:r>
              <a:rPr lang="en">
                <a:solidFill>
                  <a:srgbClr val="002FA6"/>
                </a:solidFill>
                <a:latin typeface="Arial"/>
                <a:ea typeface="Arial"/>
                <a:cs typeface="Arial"/>
                <a:sym typeface="Arial"/>
              </a:rPr>
              <a:t>interface </a:t>
            </a:r>
            <a:r>
              <a:rPr lang="en">
                <a:solidFill>
                  <a:srgbClr val="121314"/>
                </a:solidFill>
                <a:latin typeface="Arial"/>
                <a:ea typeface="Arial"/>
                <a:cs typeface="Arial"/>
                <a:sym typeface="Arial"/>
              </a:rPr>
              <a:t>{</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latin typeface="Arial"/>
                <a:ea typeface="Arial"/>
                <a:cs typeface="Arial"/>
                <a:sym typeface="Arial"/>
              </a:rPr>
              <a:t>  </a:t>
            </a:r>
            <a:r>
              <a:rPr lang="en">
                <a:solidFill>
                  <a:srgbClr val="286D73"/>
                </a:solidFill>
                <a:latin typeface="Arial"/>
                <a:ea typeface="Arial"/>
                <a:cs typeface="Arial"/>
                <a:sym typeface="Arial"/>
              </a:rPr>
              <a:t>GetVehicle</a:t>
            </a:r>
            <a:r>
              <a:rPr lang="en">
                <a:solidFill>
                  <a:srgbClr val="121314"/>
                </a:solidFill>
                <a:latin typeface="Arial"/>
                <a:ea typeface="Arial"/>
                <a:cs typeface="Arial"/>
                <a:sym typeface="Arial"/>
              </a:rPr>
              <a:t>(</a:t>
            </a:r>
            <a:r>
              <a:rPr lang="en">
                <a:latin typeface="Arial"/>
                <a:ea typeface="Arial"/>
                <a:cs typeface="Arial"/>
                <a:sym typeface="Arial"/>
              </a:rPr>
              <a:t>v </a:t>
            </a:r>
            <a:r>
              <a:rPr lang="en">
                <a:solidFill>
                  <a:srgbClr val="002FA6"/>
                </a:solidFill>
                <a:latin typeface="Arial"/>
                <a:ea typeface="Arial"/>
                <a:cs typeface="Arial"/>
                <a:sym typeface="Arial"/>
              </a:rPr>
              <a:t>int</a:t>
            </a:r>
            <a:r>
              <a:rPr lang="en">
                <a:solidFill>
                  <a:srgbClr val="121314"/>
                </a:solidFill>
                <a:latin typeface="Arial"/>
                <a:ea typeface="Arial"/>
                <a:cs typeface="Arial"/>
                <a:sym typeface="Arial"/>
              </a:rPr>
              <a:t>) (</a:t>
            </a:r>
            <a:r>
              <a:rPr lang="en">
                <a:solidFill>
                  <a:srgbClr val="336ECC"/>
                </a:solidFill>
                <a:latin typeface="Arial"/>
                <a:ea typeface="Arial"/>
                <a:cs typeface="Arial"/>
                <a:sym typeface="Arial"/>
              </a:rPr>
              <a:t>Vehicle</a:t>
            </a:r>
            <a:r>
              <a:rPr lang="en">
                <a:solidFill>
                  <a:srgbClr val="121314"/>
                </a:solidFill>
                <a:latin typeface="Arial"/>
                <a:ea typeface="Arial"/>
                <a:cs typeface="Arial"/>
                <a:sym typeface="Arial"/>
              </a:rPr>
              <a:t>, </a:t>
            </a:r>
            <a:r>
              <a:rPr lang="en">
                <a:solidFill>
                  <a:srgbClr val="002FA6"/>
                </a:solidFill>
                <a:latin typeface="Arial"/>
                <a:ea typeface="Arial"/>
                <a:cs typeface="Arial"/>
                <a:sym typeface="Arial"/>
              </a:rPr>
              <a:t>error</a:t>
            </a:r>
            <a:r>
              <a:rPr lang="en">
                <a:solidFill>
                  <a:srgbClr val="121314"/>
                </a:solidFill>
                <a:latin typeface="Arial"/>
                <a:ea typeface="Arial"/>
                <a:cs typeface="Arial"/>
                <a:sym typeface="Arial"/>
              </a:rPr>
              <a:t>)</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latin typeface="Arial"/>
                <a:ea typeface="Arial"/>
                <a:cs typeface="Arial"/>
                <a:sym typeface="Arial"/>
              </a:rPr>
              <a:t>}</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002FA6"/>
                </a:solidFill>
                <a:latin typeface="Arial"/>
                <a:ea typeface="Arial"/>
                <a:cs typeface="Arial"/>
                <a:sym typeface="Arial"/>
              </a:rPr>
              <a:t>const </a:t>
            </a:r>
            <a:r>
              <a:rPr lang="en">
                <a:solidFill>
                  <a:srgbClr val="80118C"/>
                </a:solidFill>
                <a:latin typeface="Arial"/>
                <a:ea typeface="Arial"/>
                <a:cs typeface="Arial"/>
                <a:sym typeface="Arial"/>
              </a:rPr>
              <a:t>CarFactoryType </a:t>
            </a:r>
            <a:r>
              <a:rPr lang="en">
                <a:solidFill>
                  <a:srgbClr val="121314"/>
                </a:solidFill>
                <a:latin typeface="Arial"/>
                <a:ea typeface="Arial"/>
                <a:cs typeface="Arial"/>
                <a:sym typeface="Arial"/>
              </a:rPr>
              <a:t>= </a:t>
            </a:r>
            <a:r>
              <a:rPr lang="en">
                <a:solidFill>
                  <a:srgbClr val="1649E0"/>
                </a:solidFill>
                <a:latin typeface="Arial"/>
                <a:ea typeface="Arial"/>
                <a:cs typeface="Arial"/>
                <a:sym typeface="Arial"/>
              </a:rPr>
              <a:t>1</a:t>
            </a:r>
            <a:endParaRPr>
              <a:solidFill>
                <a:srgbClr val="1649E0"/>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002FA6"/>
                </a:solidFill>
                <a:latin typeface="Arial"/>
                <a:ea typeface="Arial"/>
                <a:cs typeface="Arial"/>
                <a:sym typeface="Arial"/>
              </a:rPr>
              <a:t>func </a:t>
            </a:r>
            <a:r>
              <a:rPr lang="en">
                <a:solidFill>
                  <a:srgbClr val="286D73"/>
                </a:solidFill>
                <a:latin typeface="Arial"/>
                <a:ea typeface="Arial"/>
                <a:cs typeface="Arial"/>
                <a:sym typeface="Arial"/>
              </a:rPr>
              <a:t>GetVehicleFactory</a:t>
            </a:r>
            <a:r>
              <a:rPr lang="en">
                <a:solidFill>
                  <a:srgbClr val="121314"/>
                </a:solidFill>
                <a:latin typeface="Arial"/>
                <a:ea typeface="Arial"/>
                <a:cs typeface="Arial"/>
                <a:sym typeface="Arial"/>
              </a:rPr>
              <a:t>(</a:t>
            </a:r>
            <a:r>
              <a:rPr lang="en">
                <a:latin typeface="Arial"/>
                <a:ea typeface="Arial"/>
                <a:cs typeface="Arial"/>
                <a:sym typeface="Arial"/>
              </a:rPr>
              <a:t>f </a:t>
            </a:r>
            <a:r>
              <a:rPr lang="en">
                <a:solidFill>
                  <a:srgbClr val="002FA6"/>
                </a:solidFill>
                <a:latin typeface="Arial"/>
                <a:ea typeface="Arial"/>
                <a:cs typeface="Arial"/>
                <a:sym typeface="Arial"/>
              </a:rPr>
              <a:t>int</a:t>
            </a:r>
            <a:r>
              <a:rPr lang="en">
                <a:solidFill>
                  <a:srgbClr val="121314"/>
                </a:solidFill>
                <a:latin typeface="Arial"/>
                <a:ea typeface="Arial"/>
                <a:cs typeface="Arial"/>
                <a:sym typeface="Arial"/>
              </a:rPr>
              <a:t>) (</a:t>
            </a:r>
            <a:r>
              <a:rPr lang="en">
                <a:solidFill>
                  <a:srgbClr val="336ECC"/>
                </a:solidFill>
                <a:latin typeface="Arial"/>
                <a:ea typeface="Arial"/>
                <a:cs typeface="Arial"/>
                <a:sym typeface="Arial"/>
              </a:rPr>
              <a:t>VehicleFactory</a:t>
            </a:r>
            <a:r>
              <a:rPr lang="en">
                <a:solidFill>
                  <a:srgbClr val="121314"/>
                </a:solidFill>
                <a:latin typeface="Arial"/>
                <a:ea typeface="Arial"/>
                <a:cs typeface="Arial"/>
                <a:sym typeface="Arial"/>
              </a:rPr>
              <a:t>, </a:t>
            </a:r>
            <a:r>
              <a:rPr lang="en">
                <a:solidFill>
                  <a:srgbClr val="002FA6"/>
                </a:solidFill>
                <a:latin typeface="Arial"/>
                <a:ea typeface="Arial"/>
                <a:cs typeface="Arial"/>
                <a:sym typeface="Arial"/>
              </a:rPr>
              <a:t>error</a:t>
            </a:r>
            <a:r>
              <a:rPr lang="en">
                <a:solidFill>
                  <a:srgbClr val="121314"/>
                </a:solidFill>
                <a:latin typeface="Arial"/>
                <a:ea typeface="Arial"/>
                <a:cs typeface="Arial"/>
                <a:sym typeface="Arial"/>
              </a:rPr>
              <a:t>) {</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latin typeface="Arial"/>
                <a:ea typeface="Arial"/>
                <a:cs typeface="Arial"/>
                <a:sym typeface="Arial"/>
              </a:rPr>
              <a:t>  </a:t>
            </a:r>
            <a:r>
              <a:rPr lang="en">
                <a:solidFill>
                  <a:srgbClr val="002FA6"/>
                </a:solidFill>
                <a:latin typeface="Arial"/>
                <a:ea typeface="Arial"/>
                <a:cs typeface="Arial"/>
                <a:sym typeface="Arial"/>
              </a:rPr>
              <a:t>switch </a:t>
            </a:r>
            <a:r>
              <a:rPr lang="en">
                <a:latin typeface="Arial"/>
                <a:ea typeface="Arial"/>
                <a:cs typeface="Arial"/>
                <a:sym typeface="Arial"/>
              </a:rPr>
              <a:t>f </a:t>
            </a:r>
            <a:r>
              <a:rPr lang="en">
                <a:solidFill>
                  <a:srgbClr val="121314"/>
                </a:solidFill>
                <a:latin typeface="Arial"/>
                <a:ea typeface="Arial"/>
                <a:cs typeface="Arial"/>
                <a:sym typeface="Arial"/>
              </a:rPr>
              <a:t>{</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latin typeface="Arial"/>
                <a:ea typeface="Arial"/>
                <a:cs typeface="Arial"/>
                <a:sym typeface="Arial"/>
              </a:rPr>
              <a:t>  </a:t>
            </a:r>
            <a:r>
              <a:rPr lang="en">
                <a:solidFill>
                  <a:srgbClr val="002FA6"/>
                </a:solidFill>
                <a:latin typeface="Arial"/>
                <a:ea typeface="Arial"/>
                <a:cs typeface="Arial"/>
                <a:sym typeface="Arial"/>
              </a:rPr>
              <a:t>case </a:t>
            </a:r>
            <a:r>
              <a:rPr lang="en">
                <a:solidFill>
                  <a:srgbClr val="80118C"/>
                </a:solidFill>
                <a:latin typeface="Arial"/>
                <a:ea typeface="Arial"/>
                <a:cs typeface="Arial"/>
                <a:sym typeface="Arial"/>
              </a:rPr>
              <a:t>CarFactoryType</a:t>
            </a:r>
            <a:r>
              <a:rPr lang="en">
                <a:solidFill>
                  <a:srgbClr val="121314"/>
                </a:solidFill>
                <a:latin typeface="Arial"/>
                <a:ea typeface="Arial"/>
                <a:cs typeface="Arial"/>
                <a:sym typeface="Arial"/>
              </a:rPr>
              <a:t>:</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latin typeface="Arial"/>
                <a:ea typeface="Arial"/>
                <a:cs typeface="Arial"/>
                <a:sym typeface="Arial"/>
              </a:rPr>
              <a:t>     </a:t>
            </a:r>
            <a:r>
              <a:rPr lang="en">
                <a:solidFill>
                  <a:srgbClr val="002FA6"/>
                </a:solidFill>
                <a:latin typeface="Arial"/>
                <a:ea typeface="Arial"/>
                <a:cs typeface="Arial"/>
                <a:sym typeface="Arial"/>
              </a:rPr>
              <a:t>return </a:t>
            </a:r>
            <a:r>
              <a:rPr lang="en">
                <a:solidFill>
                  <a:srgbClr val="007194"/>
                </a:solidFill>
                <a:latin typeface="Arial"/>
                <a:ea typeface="Arial"/>
                <a:cs typeface="Arial"/>
                <a:sym typeface="Arial"/>
              </a:rPr>
              <a:t>new</a:t>
            </a:r>
            <a:r>
              <a:rPr lang="en">
                <a:solidFill>
                  <a:srgbClr val="121314"/>
                </a:solidFill>
                <a:latin typeface="Arial"/>
                <a:ea typeface="Arial"/>
                <a:cs typeface="Arial"/>
                <a:sym typeface="Arial"/>
              </a:rPr>
              <a:t>(</a:t>
            </a:r>
            <a:r>
              <a:rPr lang="en">
                <a:solidFill>
                  <a:srgbClr val="336ECC"/>
                </a:solidFill>
                <a:latin typeface="Arial"/>
                <a:ea typeface="Arial"/>
                <a:cs typeface="Arial"/>
                <a:sym typeface="Arial"/>
              </a:rPr>
              <a:t>CarFactory</a:t>
            </a:r>
            <a:r>
              <a:rPr lang="en">
                <a:solidFill>
                  <a:srgbClr val="121314"/>
                </a:solidFill>
                <a:latin typeface="Arial"/>
                <a:ea typeface="Arial"/>
                <a:cs typeface="Arial"/>
                <a:sym typeface="Arial"/>
              </a:rPr>
              <a:t>), </a:t>
            </a:r>
            <a:r>
              <a:rPr lang="en">
                <a:solidFill>
                  <a:srgbClr val="002FA6"/>
                </a:solidFill>
                <a:latin typeface="Arial"/>
                <a:ea typeface="Arial"/>
                <a:cs typeface="Arial"/>
                <a:sym typeface="Arial"/>
              </a:rPr>
              <a:t>nil</a:t>
            </a:r>
            <a:endParaRPr>
              <a:solidFill>
                <a:srgbClr val="002FA6"/>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002FA6"/>
                </a:solidFill>
                <a:latin typeface="Arial"/>
                <a:ea typeface="Arial"/>
                <a:cs typeface="Arial"/>
                <a:sym typeface="Arial"/>
              </a:rPr>
              <a:t>  default</a:t>
            </a:r>
            <a:r>
              <a:rPr lang="en">
                <a:solidFill>
                  <a:srgbClr val="121314"/>
                </a:solidFill>
                <a:latin typeface="Arial"/>
                <a:ea typeface="Arial"/>
                <a:cs typeface="Arial"/>
                <a:sym typeface="Arial"/>
              </a:rPr>
              <a:t>:</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latin typeface="Arial"/>
                <a:ea typeface="Arial"/>
                <a:cs typeface="Arial"/>
                <a:sym typeface="Arial"/>
              </a:rPr>
              <a:t>     </a:t>
            </a:r>
            <a:r>
              <a:rPr lang="en">
                <a:solidFill>
                  <a:srgbClr val="002FA6"/>
                </a:solidFill>
                <a:latin typeface="Arial"/>
                <a:ea typeface="Arial"/>
                <a:cs typeface="Arial"/>
                <a:sym typeface="Arial"/>
              </a:rPr>
              <a:t>return nil</a:t>
            </a:r>
            <a:r>
              <a:rPr lang="en">
                <a:solidFill>
                  <a:srgbClr val="121314"/>
                </a:solidFill>
                <a:latin typeface="Arial"/>
                <a:ea typeface="Arial"/>
                <a:cs typeface="Arial"/>
                <a:sym typeface="Arial"/>
              </a:rPr>
              <a:t>, </a:t>
            </a:r>
            <a:r>
              <a:rPr lang="en">
                <a:solidFill>
                  <a:srgbClr val="805900"/>
                </a:solidFill>
                <a:latin typeface="Arial"/>
                <a:ea typeface="Arial"/>
                <a:cs typeface="Arial"/>
                <a:sym typeface="Arial"/>
              </a:rPr>
              <a:t>errors</a:t>
            </a:r>
            <a:r>
              <a:rPr lang="en">
                <a:solidFill>
                  <a:srgbClr val="121314"/>
                </a:solidFill>
                <a:latin typeface="Arial"/>
                <a:ea typeface="Arial"/>
                <a:cs typeface="Arial"/>
                <a:sym typeface="Arial"/>
              </a:rPr>
              <a:t>.</a:t>
            </a:r>
            <a:r>
              <a:rPr lang="en">
                <a:solidFill>
                  <a:srgbClr val="36666B"/>
                </a:solidFill>
                <a:latin typeface="Arial"/>
                <a:ea typeface="Arial"/>
                <a:cs typeface="Arial"/>
                <a:sym typeface="Arial"/>
              </a:rPr>
              <a:t>New</a:t>
            </a:r>
            <a:r>
              <a:rPr lang="en">
                <a:solidFill>
                  <a:srgbClr val="121314"/>
                </a:solidFill>
                <a:latin typeface="Arial"/>
                <a:ea typeface="Arial"/>
                <a:cs typeface="Arial"/>
                <a:sym typeface="Arial"/>
              </a:rPr>
              <a:t>(</a:t>
            </a:r>
            <a:r>
              <a:rPr lang="en">
                <a:solidFill>
                  <a:srgbClr val="805900"/>
                </a:solidFill>
                <a:latin typeface="Arial"/>
                <a:ea typeface="Arial"/>
                <a:cs typeface="Arial"/>
                <a:sym typeface="Arial"/>
              </a:rPr>
              <a:t>fmt</a:t>
            </a:r>
            <a:r>
              <a:rPr lang="en">
                <a:solidFill>
                  <a:srgbClr val="121314"/>
                </a:solidFill>
                <a:latin typeface="Arial"/>
                <a:ea typeface="Arial"/>
                <a:cs typeface="Arial"/>
                <a:sym typeface="Arial"/>
              </a:rPr>
              <a:t>.</a:t>
            </a:r>
            <a:r>
              <a:rPr lang="en">
                <a:solidFill>
                  <a:srgbClr val="36666B"/>
                </a:solidFill>
                <a:latin typeface="Arial"/>
                <a:ea typeface="Arial"/>
                <a:cs typeface="Arial"/>
                <a:sym typeface="Arial"/>
              </a:rPr>
              <a:t>Sprintf</a:t>
            </a:r>
            <a:r>
              <a:rPr lang="en">
                <a:solidFill>
                  <a:srgbClr val="121314"/>
                </a:solidFill>
                <a:latin typeface="Arial"/>
                <a:ea typeface="Arial"/>
                <a:cs typeface="Arial"/>
                <a:sym typeface="Arial"/>
              </a:rPr>
              <a:t>(</a:t>
            </a:r>
            <a:r>
              <a:rPr lang="en">
                <a:solidFill>
                  <a:srgbClr val="067D17"/>
                </a:solidFill>
                <a:latin typeface="Arial"/>
                <a:ea typeface="Arial"/>
                <a:cs typeface="Arial"/>
                <a:sym typeface="Arial"/>
              </a:rPr>
              <a:t>"factory with id </a:t>
            </a:r>
            <a:r>
              <a:rPr lang="en">
                <a:solidFill>
                  <a:srgbClr val="0037A6"/>
                </a:solidFill>
                <a:latin typeface="Arial"/>
                <a:ea typeface="Arial"/>
                <a:cs typeface="Arial"/>
                <a:sym typeface="Arial"/>
              </a:rPr>
              <a:t>%d</a:t>
            </a:r>
            <a:r>
              <a:rPr lang="en">
                <a:solidFill>
                  <a:srgbClr val="067D17"/>
                </a:solidFill>
                <a:latin typeface="Arial"/>
                <a:ea typeface="Arial"/>
                <a:cs typeface="Arial"/>
                <a:sym typeface="Arial"/>
              </a:rPr>
              <a:t> not recognized</a:t>
            </a:r>
            <a:r>
              <a:rPr lang="en">
                <a:solidFill>
                  <a:srgbClr val="0037A6"/>
                </a:solidFill>
                <a:latin typeface="Arial"/>
                <a:ea typeface="Arial"/>
                <a:cs typeface="Arial"/>
                <a:sym typeface="Arial"/>
              </a:rPr>
              <a:t>\n</a:t>
            </a:r>
            <a:r>
              <a:rPr lang="en">
                <a:solidFill>
                  <a:srgbClr val="067D17"/>
                </a:solidFill>
                <a:latin typeface="Arial"/>
                <a:ea typeface="Arial"/>
                <a:cs typeface="Arial"/>
                <a:sym typeface="Arial"/>
              </a:rPr>
              <a:t>"</a:t>
            </a:r>
            <a:r>
              <a:rPr lang="en">
                <a:solidFill>
                  <a:srgbClr val="121314"/>
                </a:solidFill>
                <a:latin typeface="Arial"/>
                <a:ea typeface="Arial"/>
                <a:cs typeface="Arial"/>
                <a:sym typeface="Arial"/>
              </a:rPr>
              <a:t>, </a:t>
            </a:r>
            <a:r>
              <a:rPr lang="en">
                <a:latin typeface="Arial"/>
                <a:ea typeface="Arial"/>
                <a:cs typeface="Arial"/>
                <a:sym typeface="Arial"/>
              </a:rPr>
              <a:t>f</a:t>
            </a:r>
            <a:r>
              <a:rPr lang="en">
                <a:solidFill>
                  <a:srgbClr val="121314"/>
                </a:solidFill>
                <a:latin typeface="Arial"/>
                <a:ea typeface="Arial"/>
                <a:cs typeface="Arial"/>
                <a:sym typeface="Arial"/>
              </a:rPr>
              <a:t>))</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latin typeface="Arial"/>
                <a:ea typeface="Arial"/>
                <a:cs typeface="Arial"/>
                <a:sym typeface="Arial"/>
              </a:rPr>
              <a:t>  }</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latin typeface="Arial"/>
                <a:ea typeface="Arial"/>
                <a:cs typeface="Arial"/>
                <a:sym typeface="Arial"/>
              </a:rPr>
              <a:t>}</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None/>
            </a:pPr>
            <a:r>
              <a:t/>
            </a:r>
            <a:endParaRPr sz="800">
              <a:solidFill>
                <a:srgbClr val="CC7832"/>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01" name="Shape 201"/>
        <p:cNvGrpSpPr/>
        <p:nvPr/>
      </p:nvGrpSpPr>
      <p:grpSpPr>
        <a:xfrm>
          <a:off x="0" y="0"/>
          <a:ext cx="0" cy="0"/>
          <a:chOff x="0" y="0"/>
          <a:chExt cx="0" cy="0"/>
        </a:xfrm>
      </p:grpSpPr>
      <p:sp>
        <p:nvSpPr>
          <p:cNvPr id="202" name="Google Shape;202;p34"/>
          <p:cNvSpPr txBox="1"/>
          <p:nvPr>
            <p:ph type="title"/>
          </p:nvPr>
        </p:nvSpPr>
        <p:spPr>
          <a:xfrm>
            <a:off x="311700" y="315925"/>
            <a:ext cx="8520600" cy="831300"/>
          </a:xfrm>
          <a:prstGeom prst="rect">
            <a:avLst/>
          </a:prstGeom>
          <a:solidFill>
            <a:srgbClr val="FFD966"/>
          </a:solidFill>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rPr>
              <a:t>Abstract Factory</a:t>
            </a:r>
            <a:endParaRPr>
              <a:solidFill>
                <a:srgbClr val="000000"/>
              </a:solidFill>
            </a:endParaRPr>
          </a:p>
          <a:p>
            <a:pPr indent="0" lvl="0" marL="0" rtl="0" algn="l">
              <a:spcBef>
                <a:spcPts val="0"/>
              </a:spcBef>
              <a:spcAft>
                <a:spcPts val="0"/>
              </a:spcAft>
              <a:buNone/>
            </a:pPr>
            <a:r>
              <a:rPr lang="en" sz="1800">
                <a:solidFill>
                  <a:srgbClr val="000000"/>
                </a:solidFill>
              </a:rPr>
              <a:t>Implementation</a:t>
            </a:r>
            <a:endParaRPr sz="1800">
              <a:solidFill>
                <a:srgbClr val="000000"/>
              </a:solidFill>
            </a:endParaRPr>
          </a:p>
        </p:txBody>
      </p:sp>
      <p:sp>
        <p:nvSpPr>
          <p:cNvPr id="203" name="Google Shape;203;p3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rgbClr val="002FA6"/>
                </a:solidFill>
                <a:latin typeface="Arial"/>
                <a:ea typeface="Arial"/>
                <a:cs typeface="Arial"/>
                <a:sym typeface="Arial"/>
              </a:rPr>
              <a:t>const </a:t>
            </a:r>
            <a:r>
              <a:rPr lang="en">
                <a:solidFill>
                  <a:srgbClr val="80118C"/>
                </a:solidFill>
                <a:latin typeface="Arial"/>
                <a:ea typeface="Arial"/>
                <a:cs typeface="Arial"/>
                <a:sym typeface="Arial"/>
              </a:rPr>
              <a:t>LuxuryCarType </a:t>
            </a:r>
            <a:r>
              <a:rPr lang="en">
                <a:solidFill>
                  <a:srgbClr val="121314"/>
                </a:solidFill>
                <a:latin typeface="Arial"/>
                <a:ea typeface="Arial"/>
                <a:cs typeface="Arial"/>
                <a:sym typeface="Arial"/>
              </a:rPr>
              <a:t>= </a:t>
            </a:r>
            <a:r>
              <a:rPr lang="en">
                <a:solidFill>
                  <a:srgbClr val="1649E0"/>
                </a:solidFill>
                <a:latin typeface="Arial"/>
                <a:ea typeface="Arial"/>
                <a:cs typeface="Arial"/>
                <a:sym typeface="Arial"/>
              </a:rPr>
              <a:t>1</a:t>
            </a:r>
            <a:endParaRPr>
              <a:solidFill>
                <a:srgbClr val="1649E0"/>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002FA6"/>
                </a:solidFill>
                <a:latin typeface="Arial"/>
                <a:ea typeface="Arial"/>
                <a:cs typeface="Arial"/>
                <a:sym typeface="Arial"/>
              </a:rPr>
              <a:t>const </a:t>
            </a:r>
            <a:r>
              <a:rPr lang="en">
                <a:solidFill>
                  <a:srgbClr val="80118C"/>
                </a:solidFill>
                <a:latin typeface="Arial"/>
                <a:ea typeface="Arial"/>
                <a:cs typeface="Arial"/>
                <a:sym typeface="Arial"/>
              </a:rPr>
              <a:t>FamilyCarType </a:t>
            </a:r>
            <a:r>
              <a:rPr lang="en">
                <a:solidFill>
                  <a:srgbClr val="121314"/>
                </a:solidFill>
                <a:latin typeface="Arial"/>
                <a:ea typeface="Arial"/>
                <a:cs typeface="Arial"/>
                <a:sym typeface="Arial"/>
              </a:rPr>
              <a:t>= </a:t>
            </a:r>
            <a:r>
              <a:rPr lang="en">
                <a:solidFill>
                  <a:srgbClr val="1649E0"/>
                </a:solidFill>
                <a:latin typeface="Arial"/>
                <a:ea typeface="Arial"/>
                <a:cs typeface="Arial"/>
                <a:sym typeface="Arial"/>
              </a:rPr>
              <a:t>2</a:t>
            </a:r>
            <a:endParaRPr>
              <a:solidFill>
                <a:srgbClr val="1649E0"/>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002FA6"/>
                </a:solidFill>
                <a:latin typeface="Arial"/>
                <a:ea typeface="Arial"/>
                <a:cs typeface="Arial"/>
                <a:sym typeface="Arial"/>
              </a:rPr>
              <a:t>type </a:t>
            </a:r>
            <a:r>
              <a:rPr lang="en">
                <a:latin typeface="Arial"/>
                <a:ea typeface="Arial"/>
                <a:cs typeface="Arial"/>
                <a:sym typeface="Arial"/>
              </a:rPr>
              <a:t>CarFactory </a:t>
            </a:r>
            <a:r>
              <a:rPr lang="en">
                <a:solidFill>
                  <a:srgbClr val="002FA6"/>
                </a:solidFill>
                <a:latin typeface="Arial"/>
                <a:ea typeface="Arial"/>
                <a:cs typeface="Arial"/>
                <a:sym typeface="Arial"/>
              </a:rPr>
              <a:t>struct</a:t>
            </a:r>
            <a:r>
              <a:rPr lang="en">
                <a:solidFill>
                  <a:srgbClr val="121314"/>
                </a:solidFill>
                <a:latin typeface="Arial"/>
                <a:ea typeface="Arial"/>
                <a:cs typeface="Arial"/>
                <a:sym typeface="Arial"/>
              </a:rPr>
              <a:t>{}</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002FA6"/>
                </a:solidFill>
                <a:latin typeface="Arial"/>
                <a:ea typeface="Arial"/>
                <a:cs typeface="Arial"/>
                <a:sym typeface="Arial"/>
              </a:rPr>
              <a:t>func </a:t>
            </a:r>
            <a:r>
              <a:rPr lang="en">
                <a:solidFill>
                  <a:srgbClr val="121314"/>
                </a:solidFill>
                <a:latin typeface="Arial"/>
                <a:ea typeface="Arial"/>
                <a:cs typeface="Arial"/>
                <a:sym typeface="Arial"/>
              </a:rPr>
              <a:t>(</a:t>
            </a:r>
            <a:r>
              <a:rPr lang="en">
                <a:solidFill>
                  <a:srgbClr val="008A91"/>
                </a:solidFill>
                <a:latin typeface="Arial"/>
                <a:ea typeface="Arial"/>
                <a:cs typeface="Arial"/>
                <a:sym typeface="Arial"/>
              </a:rPr>
              <a:t>c </a:t>
            </a:r>
            <a:r>
              <a:rPr lang="en">
                <a:solidFill>
                  <a:srgbClr val="121314"/>
                </a:solidFill>
                <a:latin typeface="Arial"/>
                <a:ea typeface="Arial"/>
                <a:cs typeface="Arial"/>
                <a:sym typeface="Arial"/>
              </a:rPr>
              <a:t>*</a:t>
            </a:r>
            <a:r>
              <a:rPr lang="en">
                <a:solidFill>
                  <a:srgbClr val="336ECC"/>
                </a:solidFill>
                <a:latin typeface="Arial"/>
                <a:ea typeface="Arial"/>
                <a:cs typeface="Arial"/>
                <a:sym typeface="Arial"/>
              </a:rPr>
              <a:t>CarFactory</a:t>
            </a:r>
            <a:r>
              <a:rPr lang="en">
                <a:solidFill>
                  <a:srgbClr val="121314"/>
                </a:solidFill>
                <a:latin typeface="Arial"/>
                <a:ea typeface="Arial"/>
                <a:cs typeface="Arial"/>
                <a:sym typeface="Arial"/>
              </a:rPr>
              <a:t>) </a:t>
            </a:r>
            <a:r>
              <a:rPr lang="en">
                <a:solidFill>
                  <a:srgbClr val="286D73"/>
                </a:solidFill>
                <a:latin typeface="Arial"/>
                <a:ea typeface="Arial"/>
                <a:cs typeface="Arial"/>
                <a:sym typeface="Arial"/>
              </a:rPr>
              <a:t>GetVehicle</a:t>
            </a:r>
            <a:r>
              <a:rPr lang="en">
                <a:solidFill>
                  <a:srgbClr val="121314"/>
                </a:solidFill>
                <a:latin typeface="Arial"/>
                <a:ea typeface="Arial"/>
                <a:cs typeface="Arial"/>
                <a:sym typeface="Arial"/>
              </a:rPr>
              <a:t>(</a:t>
            </a:r>
            <a:r>
              <a:rPr lang="en">
                <a:latin typeface="Arial"/>
                <a:ea typeface="Arial"/>
                <a:cs typeface="Arial"/>
                <a:sym typeface="Arial"/>
              </a:rPr>
              <a:t>v </a:t>
            </a:r>
            <a:r>
              <a:rPr lang="en">
                <a:solidFill>
                  <a:srgbClr val="002FA6"/>
                </a:solidFill>
                <a:latin typeface="Arial"/>
                <a:ea typeface="Arial"/>
                <a:cs typeface="Arial"/>
                <a:sym typeface="Arial"/>
              </a:rPr>
              <a:t>int</a:t>
            </a:r>
            <a:r>
              <a:rPr lang="en">
                <a:solidFill>
                  <a:srgbClr val="121314"/>
                </a:solidFill>
                <a:latin typeface="Arial"/>
                <a:ea typeface="Arial"/>
                <a:cs typeface="Arial"/>
                <a:sym typeface="Arial"/>
              </a:rPr>
              <a:t>) (</a:t>
            </a:r>
            <a:r>
              <a:rPr lang="en">
                <a:solidFill>
                  <a:srgbClr val="336ECC"/>
                </a:solidFill>
                <a:latin typeface="Arial"/>
                <a:ea typeface="Arial"/>
                <a:cs typeface="Arial"/>
                <a:sym typeface="Arial"/>
              </a:rPr>
              <a:t>Vehicle</a:t>
            </a:r>
            <a:r>
              <a:rPr lang="en">
                <a:solidFill>
                  <a:srgbClr val="121314"/>
                </a:solidFill>
                <a:latin typeface="Arial"/>
                <a:ea typeface="Arial"/>
                <a:cs typeface="Arial"/>
                <a:sym typeface="Arial"/>
              </a:rPr>
              <a:t>, </a:t>
            </a:r>
            <a:r>
              <a:rPr lang="en">
                <a:solidFill>
                  <a:srgbClr val="002FA6"/>
                </a:solidFill>
                <a:latin typeface="Arial"/>
                <a:ea typeface="Arial"/>
                <a:cs typeface="Arial"/>
                <a:sym typeface="Arial"/>
              </a:rPr>
              <a:t>error</a:t>
            </a:r>
            <a:r>
              <a:rPr lang="en">
                <a:solidFill>
                  <a:srgbClr val="121314"/>
                </a:solidFill>
                <a:latin typeface="Arial"/>
                <a:ea typeface="Arial"/>
                <a:cs typeface="Arial"/>
                <a:sym typeface="Arial"/>
              </a:rPr>
              <a:t>) {</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latin typeface="Arial"/>
                <a:ea typeface="Arial"/>
                <a:cs typeface="Arial"/>
                <a:sym typeface="Arial"/>
              </a:rPr>
              <a:t>  </a:t>
            </a:r>
            <a:r>
              <a:rPr lang="en">
                <a:solidFill>
                  <a:srgbClr val="002FA6"/>
                </a:solidFill>
                <a:latin typeface="Arial"/>
                <a:ea typeface="Arial"/>
                <a:cs typeface="Arial"/>
                <a:sym typeface="Arial"/>
              </a:rPr>
              <a:t>switch </a:t>
            </a:r>
            <a:r>
              <a:rPr lang="en">
                <a:latin typeface="Arial"/>
                <a:ea typeface="Arial"/>
                <a:cs typeface="Arial"/>
                <a:sym typeface="Arial"/>
              </a:rPr>
              <a:t>v </a:t>
            </a:r>
            <a:r>
              <a:rPr lang="en">
                <a:solidFill>
                  <a:srgbClr val="121314"/>
                </a:solidFill>
                <a:latin typeface="Arial"/>
                <a:ea typeface="Arial"/>
                <a:cs typeface="Arial"/>
                <a:sym typeface="Arial"/>
              </a:rPr>
              <a:t>{</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latin typeface="Arial"/>
                <a:ea typeface="Arial"/>
                <a:cs typeface="Arial"/>
                <a:sym typeface="Arial"/>
              </a:rPr>
              <a:t>  </a:t>
            </a:r>
            <a:r>
              <a:rPr lang="en">
                <a:solidFill>
                  <a:srgbClr val="002FA6"/>
                </a:solidFill>
                <a:latin typeface="Arial"/>
                <a:ea typeface="Arial"/>
                <a:cs typeface="Arial"/>
                <a:sym typeface="Arial"/>
              </a:rPr>
              <a:t>case </a:t>
            </a:r>
            <a:r>
              <a:rPr lang="en">
                <a:solidFill>
                  <a:srgbClr val="80118C"/>
                </a:solidFill>
                <a:latin typeface="Arial"/>
                <a:ea typeface="Arial"/>
                <a:cs typeface="Arial"/>
                <a:sym typeface="Arial"/>
              </a:rPr>
              <a:t>LuxuryCarType</a:t>
            </a:r>
            <a:r>
              <a:rPr lang="en">
                <a:solidFill>
                  <a:srgbClr val="121314"/>
                </a:solidFill>
                <a:latin typeface="Arial"/>
                <a:ea typeface="Arial"/>
                <a:cs typeface="Arial"/>
                <a:sym typeface="Arial"/>
              </a:rPr>
              <a:t>:</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latin typeface="Arial"/>
                <a:ea typeface="Arial"/>
                <a:cs typeface="Arial"/>
                <a:sym typeface="Arial"/>
              </a:rPr>
              <a:t>     </a:t>
            </a:r>
            <a:r>
              <a:rPr lang="en">
                <a:solidFill>
                  <a:srgbClr val="002FA6"/>
                </a:solidFill>
                <a:latin typeface="Arial"/>
                <a:ea typeface="Arial"/>
                <a:cs typeface="Arial"/>
                <a:sym typeface="Arial"/>
              </a:rPr>
              <a:t>return </a:t>
            </a:r>
            <a:r>
              <a:rPr lang="en">
                <a:solidFill>
                  <a:srgbClr val="007194"/>
                </a:solidFill>
                <a:latin typeface="Arial"/>
                <a:ea typeface="Arial"/>
                <a:cs typeface="Arial"/>
                <a:sym typeface="Arial"/>
              </a:rPr>
              <a:t>new</a:t>
            </a:r>
            <a:r>
              <a:rPr lang="en">
                <a:solidFill>
                  <a:srgbClr val="121314"/>
                </a:solidFill>
                <a:latin typeface="Arial"/>
                <a:ea typeface="Arial"/>
                <a:cs typeface="Arial"/>
                <a:sym typeface="Arial"/>
              </a:rPr>
              <a:t>(</a:t>
            </a:r>
            <a:r>
              <a:rPr lang="en">
                <a:solidFill>
                  <a:srgbClr val="336ECC"/>
                </a:solidFill>
                <a:latin typeface="Arial"/>
                <a:ea typeface="Arial"/>
                <a:cs typeface="Arial"/>
                <a:sym typeface="Arial"/>
              </a:rPr>
              <a:t>LuxuryCar</a:t>
            </a:r>
            <a:r>
              <a:rPr lang="en">
                <a:solidFill>
                  <a:srgbClr val="121314"/>
                </a:solidFill>
                <a:latin typeface="Arial"/>
                <a:ea typeface="Arial"/>
                <a:cs typeface="Arial"/>
                <a:sym typeface="Arial"/>
              </a:rPr>
              <a:t>), </a:t>
            </a:r>
            <a:r>
              <a:rPr lang="en">
                <a:solidFill>
                  <a:srgbClr val="002FA6"/>
                </a:solidFill>
                <a:latin typeface="Arial"/>
                <a:ea typeface="Arial"/>
                <a:cs typeface="Arial"/>
                <a:sym typeface="Arial"/>
              </a:rPr>
              <a:t>nil</a:t>
            </a:r>
            <a:endParaRPr>
              <a:solidFill>
                <a:srgbClr val="002FA6"/>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002FA6"/>
                </a:solidFill>
                <a:latin typeface="Arial"/>
                <a:ea typeface="Arial"/>
                <a:cs typeface="Arial"/>
                <a:sym typeface="Arial"/>
              </a:rPr>
              <a:t>  case </a:t>
            </a:r>
            <a:r>
              <a:rPr lang="en">
                <a:solidFill>
                  <a:srgbClr val="80118C"/>
                </a:solidFill>
                <a:latin typeface="Arial"/>
                <a:ea typeface="Arial"/>
                <a:cs typeface="Arial"/>
                <a:sym typeface="Arial"/>
              </a:rPr>
              <a:t>FamilyCarType</a:t>
            </a:r>
            <a:r>
              <a:rPr lang="en">
                <a:solidFill>
                  <a:srgbClr val="121314"/>
                </a:solidFill>
                <a:latin typeface="Arial"/>
                <a:ea typeface="Arial"/>
                <a:cs typeface="Arial"/>
                <a:sym typeface="Arial"/>
              </a:rPr>
              <a:t>:</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latin typeface="Arial"/>
                <a:ea typeface="Arial"/>
                <a:cs typeface="Arial"/>
                <a:sym typeface="Arial"/>
              </a:rPr>
              <a:t>     </a:t>
            </a:r>
            <a:r>
              <a:rPr lang="en">
                <a:solidFill>
                  <a:srgbClr val="002FA6"/>
                </a:solidFill>
                <a:latin typeface="Arial"/>
                <a:ea typeface="Arial"/>
                <a:cs typeface="Arial"/>
                <a:sym typeface="Arial"/>
              </a:rPr>
              <a:t>return </a:t>
            </a:r>
            <a:r>
              <a:rPr lang="en">
                <a:solidFill>
                  <a:srgbClr val="007194"/>
                </a:solidFill>
                <a:latin typeface="Arial"/>
                <a:ea typeface="Arial"/>
                <a:cs typeface="Arial"/>
                <a:sym typeface="Arial"/>
              </a:rPr>
              <a:t>new</a:t>
            </a:r>
            <a:r>
              <a:rPr lang="en">
                <a:solidFill>
                  <a:srgbClr val="121314"/>
                </a:solidFill>
                <a:latin typeface="Arial"/>
                <a:ea typeface="Arial"/>
                <a:cs typeface="Arial"/>
                <a:sym typeface="Arial"/>
              </a:rPr>
              <a:t>(</a:t>
            </a:r>
            <a:r>
              <a:rPr lang="en">
                <a:solidFill>
                  <a:srgbClr val="336ECC"/>
                </a:solidFill>
                <a:latin typeface="Arial"/>
                <a:ea typeface="Arial"/>
                <a:cs typeface="Arial"/>
                <a:sym typeface="Arial"/>
              </a:rPr>
              <a:t>FamilyCar</a:t>
            </a:r>
            <a:r>
              <a:rPr lang="en">
                <a:solidFill>
                  <a:srgbClr val="121314"/>
                </a:solidFill>
                <a:latin typeface="Arial"/>
                <a:ea typeface="Arial"/>
                <a:cs typeface="Arial"/>
                <a:sym typeface="Arial"/>
              </a:rPr>
              <a:t>), </a:t>
            </a:r>
            <a:r>
              <a:rPr lang="en">
                <a:solidFill>
                  <a:srgbClr val="002FA6"/>
                </a:solidFill>
                <a:latin typeface="Arial"/>
                <a:ea typeface="Arial"/>
                <a:cs typeface="Arial"/>
                <a:sym typeface="Arial"/>
              </a:rPr>
              <a:t>nil</a:t>
            </a:r>
            <a:endParaRPr>
              <a:solidFill>
                <a:srgbClr val="002FA6"/>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002FA6"/>
                </a:solidFill>
                <a:latin typeface="Arial"/>
                <a:ea typeface="Arial"/>
                <a:cs typeface="Arial"/>
                <a:sym typeface="Arial"/>
              </a:rPr>
              <a:t>  default</a:t>
            </a:r>
            <a:r>
              <a:rPr lang="en">
                <a:solidFill>
                  <a:srgbClr val="121314"/>
                </a:solidFill>
                <a:latin typeface="Arial"/>
                <a:ea typeface="Arial"/>
                <a:cs typeface="Arial"/>
                <a:sym typeface="Arial"/>
              </a:rPr>
              <a:t>:</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latin typeface="Arial"/>
                <a:ea typeface="Arial"/>
                <a:cs typeface="Arial"/>
                <a:sym typeface="Arial"/>
              </a:rPr>
              <a:t>     </a:t>
            </a:r>
            <a:r>
              <a:rPr lang="en">
                <a:solidFill>
                  <a:srgbClr val="002FA6"/>
                </a:solidFill>
                <a:latin typeface="Arial"/>
                <a:ea typeface="Arial"/>
                <a:cs typeface="Arial"/>
                <a:sym typeface="Arial"/>
              </a:rPr>
              <a:t>return nil</a:t>
            </a:r>
            <a:r>
              <a:rPr lang="en">
                <a:solidFill>
                  <a:srgbClr val="121314"/>
                </a:solidFill>
                <a:latin typeface="Arial"/>
                <a:ea typeface="Arial"/>
                <a:cs typeface="Arial"/>
                <a:sym typeface="Arial"/>
              </a:rPr>
              <a:t>, </a:t>
            </a:r>
            <a:r>
              <a:rPr lang="en">
                <a:solidFill>
                  <a:srgbClr val="805900"/>
                </a:solidFill>
                <a:latin typeface="Arial"/>
                <a:ea typeface="Arial"/>
                <a:cs typeface="Arial"/>
                <a:sym typeface="Arial"/>
              </a:rPr>
              <a:t>errors</a:t>
            </a:r>
            <a:r>
              <a:rPr lang="en">
                <a:solidFill>
                  <a:srgbClr val="121314"/>
                </a:solidFill>
                <a:latin typeface="Arial"/>
                <a:ea typeface="Arial"/>
                <a:cs typeface="Arial"/>
                <a:sym typeface="Arial"/>
              </a:rPr>
              <a:t>.</a:t>
            </a:r>
            <a:r>
              <a:rPr lang="en">
                <a:solidFill>
                  <a:srgbClr val="36666B"/>
                </a:solidFill>
                <a:latin typeface="Arial"/>
                <a:ea typeface="Arial"/>
                <a:cs typeface="Arial"/>
                <a:sym typeface="Arial"/>
              </a:rPr>
              <a:t>New</a:t>
            </a:r>
            <a:r>
              <a:rPr lang="en">
                <a:solidFill>
                  <a:srgbClr val="121314"/>
                </a:solidFill>
                <a:latin typeface="Arial"/>
                <a:ea typeface="Arial"/>
                <a:cs typeface="Arial"/>
                <a:sym typeface="Arial"/>
              </a:rPr>
              <a:t>(</a:t>
            </a:r>
            <a:r>
              <a:rPr lang="en">
                <a:solidFill>
                  <a:srgbClr val="805900"/>
                </a:solidFill>
                <a:latin typeface="Arial"/>
                <a:ea typeface="Arial"/>
                <a:cs typeface="Arial"/>
                <a:sym typeface="Arial"/>
              </a:rPr>
              <a:t>fmt</a:t>
            </a:r>
            <a:r>
              <a:rPr lang="en">
                <a:solidFill>
                  <a:srgbClr val="121314"/>
                </a:solidFill>
                <a:latin typeface="Arial"/>
                <a:ea typeface="Arial"/>
                <a:cs typeface="Arial"/>
                <a:sym typeface="Arial"/>
              </a:rPr>
              <a:t>.</a:t>
            </a:r>
            <a:r>
              <a:rPr lang="en">
                <a:solidFill>
                  <a:srgbClr val="36666B"/>
                </a:solidFill>
                <a:latin typeface="Arial"/>
                <a:ea typeface="Arial"/>
                <a:cs typeface="Arial"/>
                <a:sym typeface="Arial"/>
              </a:rPr>
              <a:t>Sprintf</a:t>
            </a:r>
            <a:r>
              <a:rPr lang="en">
                <a:solidFill>
                  <a:srgbClr val="121314"/>
                </a:solidFill>
                <a:latin typeface="Arial"/>
                <a:ea typeface="Arial"/>
                <a:cs typeface="Arial"/>
                <a:sym typeface="Arial"/>
              </a:rPr>
              <a:t>(</a:t>
            </a:r>
            <a:r>
              <a:rPr lang="en">
                <a:solidFill>
                  <a:srgbClr val="067D17"/>
                </a:solidFill>
                <a:latin typeface="Arial"/>
                <a:ea typeface="Arial"/>
                <a:cs typeface="Arial"/>
                <a:sym typeface="Arial"/>
              </a:rPr>
              <a:t>"vehicle of type </a:t>
            </a:r>
            <a:r>
              <a:rPr lang="en">
                <a:solidFill>
                  <a:srgbClr val="0037A6"/>
                </a:solidFill>
                <a:latin typeface="Arial"/>
                <a:ea typeface="Arial"/>
                <a:cs typeface="Arial"/>
                <a:sym typeface="Arial"/>
              </a:rPr>
              <a:t>%d</a:t>
            </a:r>
            <a:r>
              <a:rPr lang="en">
                <a:solidFill>
                  <a:srgbClr val="067D17"/>
                </a:solidFill>
                <a:latin typeface="Arial"/>
                <a:ea typeface="Arial"/>
                <a:cs typeface="Arial"/>
                <a:sym typeface="Arial"/>
              </a:rPr>
              <a:t> not recognized</a:t>
            </a:r>
            <a:r>
              <a:rPr lang="en">
                <a:solidFill>
                  <a:srgbClr val="0037A6"/>
                </a:solidFill>
                <a:latin typeface="Arial"/>
                <a:ea typeface="Arial"/>
                <a:cs typeface="Arial"/>
                <a:sym typeface="Arial"/>
              </a:rPr>
              <a:t>\n</a:t>
            </a:r>
            <a:r>
              <a:rPr lang="en">
                <a:solidFill>
                  <a:srgbClr val="067D17"/>
                </a:solidFill>
                <a:latin typeface="Arial"/>
                <a:ea typeface="Arial"/>
                <a:cs typeface="Arial"/>
                <a:sym typeface="Arial"/>
              </a:rPr>
              <a:t>"</a:t>
            </a:r>
            <a:r>
              <a:rPr lang="en">
                <a:solidFill>
                  <a:srgbClr val="121314"/>
                </a:solidFill>
                <a:latin typeface="Arial"/>
                <a:ea typeface="Arial"/>
                <a:cs typeface="Arial"/>
                <a:sym typeface="Arial"/>
              </a:rPr>
              <a:t>, </a:t>
            </a:r>
            <a:r>
              <a:rPr lang="en">
                <a:latin typeface="Arial"/>
                <a:ea typeface="Arial"/>
                <a:cs typeface="Arial"/>
                <a:sym typeface="Arial"/>
              </a:rPr>
              <a:t>v</a:t>
            </a:r>
            <a:r>
              <a:rPr lang="en">
                <a:solidFill>
                  <a:srgbClr val="121314"/>
                </a:solidFill>
                <a:latin typeface="Arial"/>
                <a:ea typeface="Arial"/>
                <a:cs typeface="Arial"/>
                <a:sym typeface="Arial"/>
              </a:rPr>
              <a:t>))</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latin typeface="Arial"/>
                <a:ea typeface="Arial"/>
                <a:cs typeface="Arial"/>
                <a:sym typeface="Arial"/>
              </a:rPr>
              <a:t>  }</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latin typeface="Arial"/>
                <a:ea typeface="Arial"/>
                <a:cs typeface="Arial"/>
                <a:sym typeface="Arial"/>
              </a:rPr>
              <a:t>}</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None/>
            </a:pPr>
            <a:r>
              <a:t/>
            </a:r>
            <a:endParaRPr>
              <a:solidFill>
                <a:srgbClr val="CC7832"/>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07" name="Shape 207"/>
        <p:cNvGrpSpPr/>
        <p:nvPr/>
      </p:nvGrpSpPr>
      <p:grpSpPr>
        <a:xfrm>
          <a:off x="0" y="0"/>
          <a:ext cx="0" cy="0"/>
          <a:chOff x="0" y="0"/>
          <a:chExt cx="0" cy="0"/>
        </a:xfrm>
      </p:grpSpPr>
      <p:sp>
        <p:nvSpPr>
          <p:cNvPr id="208" name="Google Shape;208;p35"/>
          <p:cNvSpPr txBox="1"/>
          <p:nvPr>
            <p:ph type="title"/>
          </p:nvPr>
        </p:nvSpPr>
        <p:spPr>
          <a:xfrm>
            <a:off x="311700" y="315925"/>
            <a:ext cx="8520600" cy="831300"/>
          </a:xfrm>
          <a:prstGeom prst="rect">
            <a:avLst/>
          </a:prstGeom>
          <a:solidFill>
            <a:srgbClr val="FFD966"/>
          </a:solidFill>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rPr>
              <a:t>Abstract Factory</a:t>
            </a:r>
            <a:endParaRPr>
              <a:solidFill>
                <a:srgbClr val="000000"/>
              </a:solidFill>
            </a:endParaRPr>
          </a:p>
          <a:p>
            <a:pPr indent="0" lvl="0" marL="0" rtl="0" algn="l">
              <a:spcBef>
                <a:spcPts val="0"/>
              </a:spcBef>
              <a:spcAft>
                <a:spcPts val="0"/>
              </a:spcAft>
              <a:buNone/>
            </a:pPr>
            <a:r>
              <a:rPr lang="en" sz="1800">
                <a:solidFill>
                  <a:srgbClr val="000000"/>
                </a:solidFill>
              </a:rPr>
              <a:t>Implementation</a:t>
            </a:r>
            <a:endParaRPr sz="1800">
              <a:solidFill>
                <a:srgbClr val="000000"/>
              </a:solidFill>
            </a:endParaRPr>
          </a:p>
        </p:txBody>
      </p:sp>
      <p:sp>
        <p:nvSpPr>
          <p:cNvPr id="209" name="Google Shape;209;p35"/>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rgbClr val="002FA6"/>
                </a:solidFill>
                <a:highlight>
                  <a:srgbClr val="FFFFFF"/>
                </a:highlight>
                <a:latin typeface="Arial"/>
                <a:ea typeface="Arial"/>
                <a:cs typeface="Arial"/>
                <a:sym typeface="Arial"/>
              </a:rPr>
              <a:t>type </a:t>
            </a:r>
            <a:r>
              <a:rPr lang="en">
                <a:highlight>
                  <a:srgbClr val="FFFFFF"/>
                </a:highlight>
                <a:latin typeface="Arial"/>
                <a:ea typeface="Arial"/>
                <a:cs typeface="Arial"/>
                <a:sym typeface="Arial"/>
              </a:rPr>
              <a:t>LuxuryCar </a:t>
            </a:r>
            <a:r>
              <a:rPr lang="en">
                <a:solidFill>
                  <a:srgbClr val="002FA6"/>
                </a:solidFill>
                <a:highlight>
                  <a:srgbClr val="FFFFFF"/>
                </a:highlight>
                <a:latin typeface="Arial"/>
                <a:ea typeface="Arial"/>
                <a:cs typeface="Arial"/>
                <a:sym typeface="Arial"/>
              </a:rPr>
              <a:t>struct</a:t>
            </a:r>
            <a:r>
              <a:rPr lang="en">
                <a:solidFill>
                  <a:srgbClr val="121314"/>
                </a:solidFill>
                <a:highlight>
                  <a:srgbClr val="FFFFFF"/>
                </a:highlight>
                <a:latin typeface="Arial"/>
                <a:ea typeface="Arial"/>
                <a:cs typeface="Arial"/>
                <a:sym typeface="Arial"/>
              </a:rPr>
              <a:t>{}</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002FA6"/>
                </a:solidFill>
                <a:highlight>
                  <a:srgbClr val="FFFFFF"/>
                </a:highlight>
                <a:latin typeface="Arial"/>
                <a:ea typeface="Arial"/>
                <a:cs typeface="Arial"/>
                <a:sym typeface="Arial"/>
              </a:rPr>
              <a:t>func </a:t>
            </a:r>
            <a:r>
              <a:rPr lang="en">
                <a:solidFill>
                  <a:srgbClr val="121314"/>
                </a:solidFill>
                <a:highlight>
                  <a:srgbClr val="FFFFFF"/>
                </a:highlight>
                <a:latin typeface="Arial"/>
                <a:ea typeface="Arial"/>
                <a:cs typeface="Arial"/>
                <a:sym typeface="Arial"/>
              </a:rPr>
              <a:t>(</a:t>
            </a:r>
            <a:r>
              <a:rPr lang="en">
                <a:solidFill>
                  <a:srgbClr val="008A91"/>
                </a:solidFill>
                <a:highlight>
                  <a:srgbClr val="FFFFFF"/>
                </a:highlight>
                <a:latin typeface="Arial"/>
                <a:ea typeface="Arial"/>
                <a:cs typeface="Arial"/>
                <a:sym typeface="Arial"/>
              </a:rPr>
              <a:t>l </a:t>
            </a:r>
            <a:r>
              <a:rPr lang="en">
                <a:solidFill>
                  <a:srgbClr val="121314"/>
                </a:solidFill>
                <a:highlight>
                  <a:srgbClr val="FFFFFF"/>
                </a:highlight>
                <a:latin typeface="Arial"/>
                <a:ea typeface="Arial"/>
                <a:cs typeface="Arial"/>
                <a:sym typeface="Arial"/>
              </a:rPr>
              <a:t>*</a:t>
            </a:r>
            <a:r>
              <a:rPr lang="en">
                <a:solidFill>
                  <a:srgbClr val="336ECC"/>
                </a:solidFill>
                <a:highlight>
                  <a:srgbClr val="FFFFFF"/>
                </a:highlight>
                <a:latin typeface="Arial"/>
                <a:ea typeface="Arial"/>
                <a:cs typeface="Arial"/>
                <a:sym typeface="Arial"/>
              </a:rPr>
              <a:t>LuxuryCar</a:t>
            </a:r>
            <a:r>
              <a:rPr lang="en">
                <a:solidFill>
                  <a:srgbClr val="121314"/>
                </a:solidFill>
                <a:highlight>
                  <a:srgbClr val="FFFFFF"/>
                </a:highlight>
                <a:latin typeface="Arial"/>
                <a:ea typeface="Arial"/>
                <a:cs typeface="Arial"/>
                <a:sym typeface="Arial"/>
              </a:rPr>
              <a:t>) </a:t>
            </a:r>
            <a:r>
              <a:rPr lang="en">
                <a:solidFill>
                  <a:srgbClr val="286D73"/>
                </a:solidFill>
                <a:highlight>
                  <a:srgbClr val="FFFFFF"/>
                </a:highlight>
                <a:latin typeface="Arial"/>
                <a:ea typeface="Arial"/>
                <a:cs typeface="Arial"/>
                <a:sym typeface="Arial"/>
              </a:rPr>
              <a:t>GetDoors</a:t>
            </a:r>
            <a:r>
              <a:rPr lang="en">
                <a:solidFill>
                  <a:srgbClr val="121314"/>
                </a:solidFill>
                <a:highlight>
                  <a:srgbClr val="FFFFFF"/>
                </a:highlight>
                <a:latin typeface="Arial"/>
                <a:ea typeface="Arial"/>
                <a:cs typeface="Arial"/>
                <a:sym typeface="Arial"/>
              </a:rPr>
              <a:t>() </a:t>
            </a:r>
            <a:r>
              <a:rPr lang="en">
                <a:solidFill>
                  <a:srgbClr val="002FA6"/>
                </a:solidFill>
                <a:highlight>
                  <a:srgbClr val="FFFFFF"/>
                </a:highlight>
                <a:latin typeface="Arial"/>
                <a:ea typeface="Arial"/>
                <a:cs typeface="Arial"/>
                <a:sym typeface="Arial"/>
              </a:rPr>
              <a:t>int </a:t>
            </a:r>
            <a:r>
              <a:rPr lang="en">
                <a:solidFill>
                  <a:srgbClr val="121314"/>
                </a:solidFill>
                <a:highlight>
                  <a:srgbClr val="FFFFFF"/>
                </a:highlight>
                <a:latin typeface="Arial"/>
                <a:ea typeface="Arial"/>
                <a:cs typeface="Arial"/>
                <a:sym typeface="Arial"/>
              </a:rPr>
              <a:t>{</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highlight>
                  <a:srgbClr val="FFFFFF"/>
                </a:highlight>
                <a:latin typeface="Arial"/>
                <a:ea typeface="Arial"/>
                <a:cs typeface="Arial"/>
                <a:sym typeface="Arial"/>
              </a:rPr>
              <a:t>  </a:t>
            </a:r>
            <a:r>
              <a:rPr lang="en">
                <a:solidFill>
                  <a:srgbClr val="002FA6"/>
                </a:solidFill>
                <a:highlight>
                  <a:srgbClr val="FFFFFF"/>
                </a:highlight>
                <a:latin typeface="Arial"/>
                <a:ea typeface="Arial"/>
                <a:cs typeface="Arial"/>
                <a:sym typeface="Arial"/>
              </a:rPr>
              <a:t>return </a:t>
            </a:r>
            <a:r>
              <a:rPr lang="en">
                <a:solidFill>
                  <a:srgbClr val="1649E0"/>
                </a:solidFill>
                <a:highlight>
                  <a:srgbClr val="FFFFFF"/>
                </a:highlight>
                <a:latin typeface="Arial"/>
                <a:ea typeface="Arial"/>
                <a:cs typeface="Arial"/>
                <a:sym typeface="Arial"/>
              </a:rPr>
              <a:t>4</a:t>
            </a:r>
            <a:endParaRPr>
              <a:solidFill>
                <a:srgbClr val="1649E0"/>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highlight>
                  <a:srgbClr val="FFFFFF"/>
                </a:highlight>
                <a:latin typeface="Arial"/>
                <a:ea typeface="Arial"/>
                <a:cs typeface="Arial"/>
                <a:sym typeface="Arial"/>
              </a:rPr>
              <a:t>}</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002FA6"/>
                </a:solidFill>
                <a:highlight>
                  <a:srgbClr val="FFFFFF"/>
                </a:highlight>
                <a:latin typeface="Arial"/>
                <a:ea typeface="Arial"/>
                <a:cs typeface="Arial"/>
                <a:sym typeface="Arial"/>
              </a:rPr>
              <a:t>func </a:t>
            </a:r>
            <a:r>
              <a:rPr lang="en">
                <a:solidFill>
                  <a:srgbClr val="121314"/>
                </a:solidFill>
                <a:highlight>
                  <a:srgbClr val="FFFFFF"/>
                </a:highlight>
                <a:latin typeface="Arial"/>
                <a:ea typeface="Arial"/>
                <a:cs typeface="Arial"/>
                <a:sym typeface="Arial"/>
              </a:rPr>
              <a:t>(</a:t>
            </a:r>
            <a:r>
              <a:rPr lang="en">
                <a:solidFill>
                  <a:srgbClr val="008A91"/>
                </a:solidFill>
                <a:highlight>
                  <a:srgbClr val="FFFFFF"/>
                </a:highlight>
                <a:latin typeface="Arial"/>
                <a:ea typeface="Arial"/>
                <a:cs typeface="Arial"/>
                <a:sym typeface="Arial"/>
              </a:rPr>
              <a:t>l </a:t>
            </a:r>
            <a:r>
              <a:rPr lang="en">
                <a:solidFill>
                  <a:srgbClr val="121314"/>
                </a:solidFill>
                <a:highlight>
                  <a:srgbClr val="FFFFFF"/>
                </a:highlight>
                <a:latin typeface="Arial"/>
                <a:ea typeface="Arial"/>
                <a:cs typeface="Arial"/>
                <a:sym typeface="Arial"/>
              </a:rPr>
              <a:t>*</a:t>
            </a:r>
            <a:r>
              <a:rPr lang="en">
                <a:solidFill>
                  <a:srgbClr val="336ECC"/>
                </a:solidFill>
                <a:highlight>
                  <a:srgbClr val="FFFFFF"/>
                </a:highlight>
                <a:latin typeface="Arial"/>
                <a:ea typeface="Arial"/>
                <a:cs typeface="Arial"/>
                <a:sym typeface="Arial"/>
              </a:rPr>
              <a:t>LuxuryCar</a:t>
            </a:r>
            <a:r>
              <a:rPr lang="en">
                <a:solidFill>
                  <a:srgbClr val="121314"/>
                </a:solidFill>
                <a:highlight>
                  <a:srgbClr val="FFFFFF"/>
                </a:highlight>
                <a:latin typeface="Arial"/>
                <a:ea typeface="Arial"/>
                <a:cs typeface="Arial"/>
                <a:sym typeface="Arial"/>
              </a:rPr>
              <a:t>) </a:t>
            </a:r>
            <a:r>
              <a:rPr lang="en">
                <a:solidFill>
                  <a:srgbClr val="286D73"/>
                </a:solidFill>
                <a:highlight>
                  <a:srgbClr val="FFFFFF"/>
                </a:highlight>
                <a:latin typeface="Arial"/>
                <a:ea typeface="Arial"/>
                <a:cs typeface="Arial"/>
                <a:sym typeface="Arial"/>
              </a:rPr>
              <a:t>GetWheels</a:t>
            </a:r>
            <a:r>
              <a:rPr lang="en">
                <a:solidFill>
                  <a:srgbClr val="121314"/>
                </a:solidFill>
                <a:highlight>
                  <a:srgbClr val="FFFFFF"/>
                </a:highlight>
                <a:latin typeface="Arial"/>
                <a:ea typeface="Arial"/>
                <a:cs typeface="Arial"/>
                <a:sym typeface="Arial"/>
              </a:rPr>
              <a:t>() </a:t>
            </a:r>
            <a:r>
              <a:rPr lang="en">
                <a:solidFill>
                  <a:srgbClr val="002FA6"/>
                </a:solidFill>
                <a:highlight>
                  <a:srgbClr val="FFFFFF"/>
                </a:highlight>
                <a:latin typeface="Arial"/>
                <a:ea typeface="Arial"/>
                <a:cs typeface="Arial"/>
                <a:sym typeface="Arial"/>
              </a:rPr>
              <a:t>int </a:t>
            </a:r>
            <a:r>
              <a:rPr lang="en">
                <a:solidFill>
                  <a:srgbClr val="121314"/>
                </a:solidFill>
                <a:highlight>
                  <a:srgbClr val="FFFFFF"/>
                </a:highlight>
                <a:latin typeface="Arial"/>
                <a:ea typeface="Arial"/>
                <a:cs typeface="Arial"/>
                <a:sym typeface="Arial"/>
              </a:rPr>
              <a:t>{</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highlight>
                  <a:srgbClr val="FFFFFF"/>
                </a:highlight>
                <a:latin typeface="Arial"/>
                <a:ea typeface="Arial"/>
                <a:cs typeface="Arial"/>
                <a:sym typeface="Arial"/>
              </a:rPr>
              <a:t>  </a:t>
            </a:r>
            <a:r>
              <a:rPr lang="en">
                <a:solidFill>
                  <a:srgbClr val="002FA6"/>
                </a:solidFill>
                <a:highlight>
                  <a:srgbClr val="FFFFFF"/>
                </a:highlight>
                <a:latin typeface="Arial"/>
                <a:ea typeface="Arial"/>
                <a:cs typeface="Arial"/>
                <a:sym typeface="Arial"/>
              </a:rPr>
              <a:t>return </a:t>
            </a:r>
            <a:r>
              <a:rPr lang="en">
                <a:solidFill>
                  <a:srgbClr val="1649E0"/>
                </a:solidFill>
                <a:highlight>
                  <a:srgbClr val="FFFFFF"/>
                </a:highlight>
                <a:latin typeface="Arial"/>
                <a:ea typeface="Arial"/>
                <a:cs typeface="Arial"/>
                <a:sym typeface="Arial"/>
              </a:rPr>
              <a:t>4</a:t>
            </a:r>
            <a:endParaRPr>
              <a:solidFill>
                <a:srgbClr val="1649E0"/>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highlight>
                  <a:srgbClr val="FFFFFF"/>
                </a:highlight>
                <a:latin typeface="Arial"/>
                <a:ea typeface="Arial"/>
                <a:cs typeface="Arial"/>
                <a:sym typeface="Arial"/>
              </a:rPr>
              <a:t>}</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002FA6"/>
                </a:solidFill>
                <a:highlight>
                  <a:srgbClr val="FFFFFF"/>
                </a:highlight>
                <a:latin typeface="Arial"/>
                <a:ea typeface="Arial"/>
                <a:cs typeface="Arial"/>
                <a:sym typeface="Arial"/>
              </a:rPr>
              <a:t>func </a:t>
            </a:r>
            <a:r>
              <a:rPr lang="en">
                <a:solidFill>
                  <a:srgbClr val="121314"/>
                </a:solidFill>
                <a:highlight>
                  <a:srgbClr val="FFFFFF"/>
                </a:highlight>
                <a:latin typeface="Arial"/>
                <a:ea typeface="Arial"/>
                <a:cs typeface="Arial"/>
                <a:sym typeface="Arial"/>
              </a:rPr>
              <a:t>(</a:t>
            </a:r>
            <a:r>
              <a:rPr lang="en">
                <a:solidFill>
                  <a:srgbClr val="008A91"/>
                </a:solidFill>
                <a:highlight>
                  <a:srgbClr val="FFFFFF"/>
                </a:highlight>
                <a:latin typeface="Arial"/>
                <a:ea typeface="Arial"/>
                <a:cs typeface="Arial"/>
                <a:sym typeface="Arial"/>
              </a:rPr>
              <a:t>l </a:t>
            </a:r>
            <a:r>
              <a:rPr lang="en">
                <a:solidFill>
                  <a:srgbClr val="121314"/>
                </a:solidFill>
                <a:highlight>
                  <a:srgbClr val="FFFFFF"/>
                </a:highlight>
                <a:latin typeface="Arial"/>
                <a:ea typeface="Arial"/>
                <a:cs typeface="Arial"/>
                <a:sym typeface="Arial"/>
              </a:rPr>
              <a:t>*</a:t>
            </a:r>
            <a:r>
              <a:rPr lang="en">
                <a:solidFill>
                  <a:srgbClr val="336ECC"/>
                </a:solidFill>
                <a:highlight>
                  <a:srgbClr val="FFFFFF"/>
                </a:highlight>
                <a:latin typeface="Arial"/>
                <a:ea typeface="Arial"/>
                <a:cs typeface="Arial"/>
                <a:sym typeface="Arial"/>
              </a:rPr>
              <a:t>LuxuryCar</a:t>
            </a:r>
            <a:r>
              <a:rPr lang="en">
                <a:solidFill>
                  <a:srgbClr val="121314"/>
                </a:solidFill>
                <a:highlight>
                  <a:srgbClr val="FFFFFF"/>
                </a:highlight>
                <a:latin typeface="Arial"/>
                <a:ea typeface="Arial"/>
                <a:cs typeface="Arial"/>
                <a:sym typeface="Arial"/>
              </a:rPr>
              <a:t>) </a:t>
            </a:r>
            <a:r>
              <a:rPr lang="en">
                <a:solidFill>
                  <a:srgbClr val="286D73"/>
                </a:solidFill>
                <a:highlight>
                  <a:srgbClr val="FFFFFF"/>
                </a:highlight>
                <a:latin typeface="Arial"/>
                <a:ea typeface="Arial"/>
                <a:cs typeface="Arial"/>
                <a:sym typeface="Arial"/>
              </a:rPr>
              <a:t>GetSeats</a:t>
            </a:r>
            <a:r>
              <a:rPr lang="en">
                <a:solidFill>
                  <a:srgbClr val="121314"/>
                </a:solidFill>
                <a:highlight>
                  <a:srgbClr val="FFFFFF"/>
                </a:highlight>
                <a:latin typeface="Arial"/>
                <a:ea typeface="Arial"/>
                <a:cs typeface="Arial"/>
                <a:sym typeface="Arial"/>
              </a:rPr>
              <a:t>() </a:t>
            </a:r>
            <a:r>
              <a:rPr lang="en">
                <a:solidFill>
                  <a:srgbClr val="002FA6"/>
                </a:solidFill>
                <a:highlight>
                  <a:srgbClr val="FFFFFF"/>
                </a:highlight>
                <a:latin typeface="Arial"/>
                <a:ea typeface="Arial"/>
                <a:cs typeface="Arial"/>
                <a:sym typeface="Arial"/>
              </a:rPr>
              <a:t>int </a:t>
            </a:r>
            <a:r>
              <a:rPr lang="en">
                <a:solidFill>
                  <a:srgbClr val="121314"/>
                </a:solidFill>
                <a:highlight>
                  <a:srgbClr val="FFFFFF"/>
                </a:highlight>
                <a:latin typeface="Arial"/>
                <a:ea typeface="Arial"/>
                <a:cs typeface="Arial"/>
                <a:sym typeface="Arial"/>
              </a:rPr>
              <a:t>{</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highlight>
                  <a:srgbClr val="FFFFFF"/>
                </a:highlight>
                <a:latin typeface="Arial"/>
                <a:ea typeface="Arial"/>
                <a:cs typeface="Arial"/>
                <a:sym typeface="Arial"/>
              </a:rPr>
              <a:t>  </a:t>
            </a:r>
            <a:r>
              <a:rPr lang="en">
                <a:solidFill>
                  <a:srgbClr val="002FA6"/>
                </a:solidFill>
                <a:highlight>
                  <a:srgbClr val="FFFFFF"/>
                </a:highlight>
                <a:latin typeface="Arial"/>
                <a:ea typeface="Arial"/>
                <a:cs typeface="Arial"/>
                <a:sym typeface="Arial"/>
              </a:rPr>
              <a:t>return </a:t>
            </a:r>
            <a:r>
              <a:rPr lang="en">
                <a:solidFill>
                  <a:srgbClr val="1649E0"/>
                </a:solidFill>
                <a:highlight>
                  <a:srgbClr val="FFFFFF"/>
                </a:highlight>
                <a:latin typeface="Arial"/>
                <a:ea typeface="Arial"/>
                <a:cs typeface="Arial"/>
                <a:sym typeface="Arial"/>
              </a:rPr>
              <a:t>5</a:t>
            </a:r>
            <a:endParaRPr>
              <a:solidFill>
                <a:srgbClr val="1649E0"/>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highlight>
                  <a:srgbClr val="FFFFFF"/>
                </a:highlight>
                <a:latin typeface="Arial"/>
                <a:ea typeface="Arial"/>
                <a:cs typeface="Arial"/>
                <a:sym typeface="Arial"/>
              </a:rPr>
              <a:t>}</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t/>
            </a:r>
            <a:endParaRPr>
              <a:solidFill>
                <a:srgbClr val="9077C6"/>
              </a:solidFill>
              <a:latin typeface="Arial"/>
              <a:ea typeface="Arial"/>
              <a:cs typeface="Arial"/>
              <a:sym typeface="Arial"/>
            </a:endParaRPr>
          </a:p>
        </p:txBody>
      </p:sp>
      <p:pic>
        <p:nvPicPr>
          <p:cNvPr id="210" name="Google Shape;210;p35"/>
          <p:cNvPicPr preferRelativeResize="0"/>
          <p:nvPr/>
        </p:nvPicPr>
        <p:blipFill>
          <a:blip r:embed="rId3">
            <a:alphaModFix/>
          </a:blip>
          <a:stretch>
            <a:fillRect/>
          </a:stretch>
        </p:blipFill>
        <p:spPr>
          <a:xfrm>
            <a:off x="5379247" y="1648799"/>
            <a:ext cx="2842627" cy="281025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14" name="Shape 214"/>
        <p:cNvGrpSpPr/>
        <p:nvPr/>
      </p:nvGrpSpPr>
      <p:grpSpPr>
        <a:xfrm>
          <a:off x="0" y="0"/>
          <a:ext cx="0" cy="0"/>
          <a:chOff x="0" y="0"/>
          <a:chExt cx="0" cy="0"/>
        </a:xfrm>
      </p:grpSpPr>
      <p:sp>
        <p:nvSpPr>
          <p:cNvPr id="215" name="Google Shape;215;p36"/>
          <p:cNvSpPr txBox="1"/>
          <p:nvPr>
            <p:ph type="title"/>
          </p:nvPr>
        </p:nvSpPr>
        <p:spPr>
          <a:xfrm>
            <a:off x="311700" y="315925"/>
            <a:ext cx="8520600" cy="831300"/>
          </a:xfrm>
          <a:prstGeom prst="rect">
            <a:avLst/>
          </a:prstGeom>
          <a:solidFill>
            <a:srgbClr val="FFD966"/>
          </a:solidFill>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00000"/>
                </a:solidFill>
              </a:rPr>
              <a:t>Abstract Factory</a:t>
            </a:r>
            <a:endParaRPr>
              <a:solidFill>
                <a:srgbClr val="000000"/>
              </a:solidFill>
            </a:endParaRPr>
          </a:p>
          <a:p>
            <a:pPr indent="0" lvl="0" marL="0" rtl="0" algn="l">
              <a:spcBef>
                <a:spcPts val="0"/>
              </a:spcBef>
              <a:spcAft>
                <a:spcPts val="0"/>
              </a:spcAft>
              <a:buNone/>
            </a:pPr>
            <a:r>
              <a:rPr lang="en" sz="1800">
                <a:solidFill>
                  <a:srgbClr val="000000"/>
                </a:solidFill>
              </a:rPr>
              <a:t>Tests</a:t>
            </a:r>
            <a:endParaRPr sz="1800">
              <a:solidFill>
                <a:srgbClr val="000000"/>
              </a:solidFill>
            </a:endParaRPr>
          </a:p>
        </p:txBody>
      </p:sp>
      <p:sp>
        <p:nvSpPr>
          <p:cNvPr id="216" name="Google Shape;216;p36"/>
          <p:cNvSpPr txBox="1"/>
          <p:nvPr>
            <p:ph idx="1" type="body"/>
          </p:nvPr>
        </p:nvSpPr>
        <p:spPr>
          <a:xfrm>
            <a:off x="352100" y="1038725"/>
            <a:ext cx="4687800" cy="3414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rgbClr val="002FA6"/>
                </a:solidFill>
                <a:highlight>
                  <a:srgbClr val="FFFFFF"/>
                </a:highlight>
                <a:latin typeface="Arial"/>
                <a:ea typeface="Arial"/>
                <a:cs typeface="Arial"/>
                <a:sym typeface="Arial"/>
              </a:rPr>
              <a:t>func </a:t>
            </a:r>
            <a:r>
              <a:rPr lang="en">
                <a:solidFill>
                  <a:srgbClr val="286D73"/>
                </a:solidFill>
                <a:highlight>
                  <a:srgbClr val="FFFFFF"/>
                </a:highlight>
                <a:latin typeface="Arial"/>
                <a:ea typeface="Arial"/>
                <a:cs typeface="Arial"/>
                <a:sym typeface="Arial"/>
              </a:rPr>
              <a:t>TestCarFactory</a:t>
            </a:r>
            <a:r>
              <a:rPr lang="en">
                <a:solidFill>
                  <a:srgbClr val="121314"/>
                </a:solidFill>
                <a:highlight>
                  <a:srgbClr val="FFFFFF"/>
                </a:highlight>
                <a:latin typeface="Arial"/>
                <a:ea typeface="Arial"/>
                <a:cs typeface="Arial"/>
                <a:sym typeface="Arial"/>
              </a:rPr>
              <a:t>(</a:t>
            </a:r>
            <a:r>
              <a:rPr lang="en">
                <a:highlight>
                  <a:srgbClr val="FFFFFF"/>
                </a:highlight>
                <a:latin typeface="Arial"/>
                <a:ea typeface="Arial"/>
                <a:cs typeface="Arial"/>
                <a:sym typeface="Arial"/>
              </a:rPr>
              <a:t>t </a:t>
            </a:r>
            <a:r>
              <a:rPr lang="en">
                <a:solidFill>
                  <a:srgbClr val="121314"/>
                </a:solidFill>
                <a:highlight>
                  <a:srgbClr val="FFFFFF"/>
                </a:highlight>
                <a:latin typeface="Arial"/>
                <a:ea typeface="Arial"/>
                <a:cs typeface="Arial"/>
                <a:sym typeface="Arial"/>
              </a:rPr>
              <a:t>*</a:t>
            </a:r>
            <a:r>
              <a:rPr lang="en">
                <a:solidFill>
                  <a:srgbClr val="805900"/>
                </a:solidFill>
                <a:highlight>
                  <a:srgbClr val="FFFFFF"/>
                </a:highlight>
                <a:latin typeface="Arial"/>
                <a:ea typeface="Arial"/>
                <a:cs typeface="Arial"/>
                <a:sym typeface="Arial"/>
              </a:rPr>
              <a:t>testing</a:t>
            </a:r>
            <a:r>
              <a:rPr lang="en">
                <a:solidFill>
                  <a:srgbClr val="121314"/>
                </a:solidFill>
                <a:highlight>
                  <a:srgbClr val="FFFFFF"/>
                </a:highlight>
                <a:latin typeface="Arial"/>
                <a:ea typeface="Arial"/>
                <a:cs typeface="Arial"/>
                <a:sym typeface="Arial"/>
              </a:rPr>
              <a:t>.</a:t>
            </a:r>
            <a:r>
              <a:rPr lang="en">
                <a:solidFill>
                  <a:srgbClr val="336ECC"/>
                </a:solidFill>
                <a:highlight>
                  <a:srgbClr val="FFFFFF"/>
                </a:highlight>
                <a:latin typeface="Arial"/>
                <a:ea typeface="Arial"/>
                <a:cs typeface="Arial"/>
                <a:sym typeface="Arial"/>
              </a:rPr>
              <a:t>T</a:t>
            </a:r>
            <a:r>
              <a:rPr lang="en">
                <a:solidFill>
                  <a:srgbClr val="121314"/>
                </a:solidFill>
                <a:highlight>
                  <a:srgbClr val="FFFFFF"/>
                </a:highlight>
                <a:latin typeface="Arial"/>
                <a:ea typeface="Arial"/>
                <a:cs typeface="Arial"/>
                <a:sym typeface="Arial"/>
              </a:rPr>
              <a:t>) {</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highlight>
                  <a:srgbClr val="FFFFFF"/>
                </a:highlight>
                <a:latin typeface="Arial"/>
                <a:ea typeface="Arial"/>
                <a:cs typeface="Arial"/>
                <a:sym typeface="Arial"/>
              </a:rPr>
              <a:t>  </a:t>
            </a:r>
            <a:r>
              <a:rPr lang="en">
                <a:highlight>
                  <a:srgbClr val="FFFFFF"/>
                </a:highlight>
                <a:latin typeface="Arial"/>
                <a:ea typeface="Arial"/>
                <a:cs typeface="Arial"/>
                <a:sym typeface="Arial"/>
              </a:rPr>
              <a:t>carF</a:t>
            </a:r>
            <a:r>
              <a:rPr lang="en">
                <a:solidFill>
                  <a:srgbClr val="121314"/>
                </a:solidFill>
                <a:highlight>
                  <a:srgbClr val="FFFFFF"/>
                </a:highlight>
                <a:latin typeface="Arial"/>
                <a:ea typeface="Arial"/>
                <a:cs typeface="Arial"/>
                <a:sym typeface="Arial"/>
              </a:rPr>
              <a:t>, </a:t>
            </a:r>
            <a:r>
              <a:rPr lang="en">
                <a:highlight>
                  <a:srgbClr val="FFFFFF"/>
                </a:highlight>
                <a:latin typeface="Arial"/>
                <a:ea typeface="Arial"/>
                <a:cs typeface="Arial"/>
                <a:sym typeface="Arial"/>
              </a:rPr>
              <a:t>err </a:t>
            </a:r>
            <a:r>
              <a:rPr lang="en">
                <a:solidFill>
                  <a:srgbClr val="121314"/>
                </a:solidFill>
                <a:highlight>
                  <a:srgbClr val="FFFFFF"/>
                </a:highlight>
                <a:latin typeface="Arial"/>
                <a:ea typeface="Arial"/>
                <a:cs typeface="Arial"/>
                <a:sym typeface="Arial"/>
              </a:rPr>
              <a:t>:= </a:t>
            </a:r>
            <a:r>
              <a:rPr lang="en">
                <a:solidFill>
                  <a:srgbClr val="36666B"/>
                </a:solidFill>
                <a:highlight>
                  <a:srgbClr val="FFFFFF"/>
                </a:highlight>
                <a:latin typeface="Arial"/>
                <a:ea typeface="Arial"/>
                <a:cs typeface="Arial"/>
                <a:sym typeface="Arial"/>
              </a:rPr>
              <a:t>GetVehicleFactory</a:t>
            </a:r>
            <a:r>
              <a:rPr lang="en">
                <a:solidFill>
                  <a:srgbClr val="121314"/>
                </a:solidFill>
                <a:highlight>
                  <a:srgbClr val="FFFFFF"/>
                </a:highlight>
                <a:latin typeface="Arial"/>
                <a:ea typeface="Arial"/>
                <a:cs typeface="Arial"/>
                <a:sym typeface="Arial"/>
              </a:rPr>
              <a:t>(</a:t>
            </a:r>
            <a:r>
              <a:rPr lang="en">
                <a:solidFill>
                  <a:srgbClr val="80118C"/>
                </a:solidFill>
                <a:highlight>
                  <a:srgbClr val="FFFFFF"/>
                </a:highlight>
                <a:latin typeface="Arial"/>
                <a:ea typeface="Arial"/>
                <a:cs typeface="Arial"/>
                <a:sym typeface="Arial"/>
              </a:rPr>
              <a:t>CarFactoryType</a:t>
            </a:r>
            <a:r>
              <a:rPr lang="en">
                <a:solidFill>
                  <a:srgbClr val="121314"/>
                </a:solidFill>
                <a:highlight>
                  <a:srgbClr val="FFFFFF"/>
                </a:highlight>
                <a:latin typeface="Arial"/>
                <a:ea typeface="Arial"/>
                <a:cs typeface="Arial"/>
                <a:sym typeface="Arial"/>
              </a:rPr>
              <a:t>)</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highlight>
                  <a:srgbClr val="FFFFFF"/>
                </a:highlight>
                <a:latin typeface="Arial"/>
                <a:ea typeface="Arial"/>
                <a:cs typeface="Arial"/>
                <a:sym typeface="Arial"/>
              </a:rPr>
              <a:t>  </a:t>
            </a:r>
            <a:r>
              <a:rPr lang="en">
                <a:solidFill>
                  <a:srgbClr val="002FA6"/>
                </a:solidFill>
                <a:highlight>
                  <a:srgbClr val="FFFFFF"/>
                </a:highlight>
                <a:latin typeface="Arial"/>
                <a:ea typeface="Arial"/>
                <a:cs typeface="Arial"/>
                <a:sym typeface="Arial"/>
              </a:rPr>
              <a:t>if </a:t>
            </a:r>
            <a:r>
              <a:rPr lang="en">
                <a:highlight>
                  <a:srgbClr val="FFFFFF"/>
                </a:highlight>
                <a:latin typeface="Arial"/>
                <a:ea typeface="Arial"/>
                <a:cs typeface="Arial"/>
                <a:sym typeface="Arial"/>
              </a:rPr>
              <a:t>err </a:t>
            </a:r>
            <a:r>
              <a:rPr lang="en">
                <a:solidFill>
                  <a:srgbClr val="121314"/>
                </a:solidFill>
                <a:highlight>
                  <a:srgbClr val="FFFFFF"/>
                </a:highlight>
                <a:latin typeface="Arial"/>
                <a:ea typeface="Arial"/>
                <a:cs typeface="Arial"/>
                <a:sym typeface="Arial"/>
              </a:rPr>
              <a:t>!= </a:t>
            </a:r>
            <a:r>
              <a:rPr lang="en">
                <a:solidFill>
                  <a:srgbClr val="002FA6"/>
                </a:solidFill>
                <a:highlight>
                  <a:srgbClr val="FFFFFF"/>
                </a:highlight>
                <a:latin typeface="Arial"/>
                <a:ea typeface="Arial"/>
                <a:cs typeface="Arial"/>
                <a:sym typeface="Arial"/>
              </a:rPr>
              <a:t>nil </a:t>
            </a:r>
            <a:r>
              <a:rPr lang="en">
                <a:solidFill>
                  <a:srgbClr val="121314"/>
                </a:solidFill>
                <a:highlight>
                  <a:srgbClr val="FFFFFF"/>
                </a:highlight>
                <a:latin typeface="Arial"/>
                <a:ea typeface="Arial"/>
                <a:cs typeface="Arial"/>
                <a:sym typeface="Arial"/>
              </a:rPr>
              <a:t>{</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highlight>
                  <a:srgbClr val="FFFFFF"/>
                </a:highlight>
                <a:latin typeface="Arial"/>
                <a:ea typeface="Arial"/>
                <a:cs typeface="Arial"/>
                <a:sym typeface="Arial"/>
              </a:rPr>
              <a:t>     </a:t>
            </a:r>
            <a:r>
              <a:rPr lang="en">
                <a:highlight>
                  <a:srgbClr val="FFFFFF"/>
                </a:highlight>
                <a:latin typeface="Arial"/>
                <a:ea typeface="Arial"/>
                <a:cs typeface="Arial"/>
                <a:sym typeface="Arial"/>
              </a:rPr>
              <a:t>t</a:t>
            </a:r>
            <a:r>
              <a:rPr lang="en">
                <a:solidFill>
                  <a:srgbClr val="121314"/>
                </a:solidFill>
                <a:highlight>
                  <a:srgbClr val="FFFFFF"/>
                </a:highlight>
                <a:latin typeface="Arial"/>
                <a:ea typeface="Arial"/>
                <a:cs typeface="Arial"/>
                <a:sym typeface="Arial"/>
              </a:rPr>
              <a:t>.</a:t>
            </a:r>
            <a:r>
              <a:rPr lang="en">
                <a:solidFill>
                  <a:srgbClr val="36666B"/>
                </a:solidFill>
                <a:highlight>
                  <a:srgbClr val="FFFFFF"/>
                </a:highlight>
                <a:latin typeface="Arial"/>
                <a:ea typeface="Arial"/>
                <a:cs typeface="Arial"/>
                <a:sym typeface="Arial"/>
              </a:rPr>
              <a:t>Fatal</a:t>
            </a:r>
            <a:r>
              <a:rPr lang="en">
                <a:solidFill>
                  <a:srgbClr val="121314"/>
                </a:solidFill>
                <a:highlight>
                  <a:srgbClr val="FFFFFF"/>
                </a:highlight>
                <a:latin typeface="Arial"/>
                <a:ea typeface="Arial"/>
                <a:cs typeface="Arial"/>
                <a:sym typeface="Arial"/>
              </a:rPr>
              <a:t>(</a:t>
            </a:r>
            <a:r>
              <a:rPr lang="en">
                <a:highlight>
                  <a:srgbClr val="FFFFFF"/>
                </a:highlight>
                <a:latin typeface="Arial"/>
                <a:ea typeface="Arial"/>
                <a:cs typeface="Arial"/>
                <a:sym typeface="Arial"/>
              </a:rPr>
              <a:t>err</a:t>
            </a:r>
            <a:r>
              <a:rPr lang="en">
                <a:solidFill>
                  <a:srgbClr val="121314"/>
                </a:solidFill>
                <a:highlight>
                  <a:srgbClr val="FFFFFF"/>
                </a:highlight>
                <a:latin typeface="Arial"/>
                <a:ea typeface="Arial"/>
                <a:cs typeface="Arial"/>
                <a:sym typeface="Arial"/>
              </a:rPr>
              <a:t>)</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highlight>
                  <a:srgbClr val="FFFFFF"/>
                </a:highlight>
                <a:latin typeface="Arial"/>
                <a:ea typeface="Arial"/>
                <a:cs typeface="Arial"/>
                <a:sym typeface="Arial"/>
              </a:rPr>
              <a:t>  }</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highlight>
                  <a:srgbClr val="FFFFFF"/>
                </a:highlight>
                <a:latin typeface="Arial"/>
                <a:ea typeface="Arial"/>
                <a:cs typeface="Arial"/>
                <a:sym typeface="Arial"/>
              </a:rPr>
              <a:t>  </a:t>
            </a:r>
            <a:r>
              <a:rPr lang="en">
                <a:highlight>
                  <a:srgbClr val="FFFFFF"/>
                </a:highlight>
                <a:latin typeface="Arial"/>
                <a:ea typeface="Arial"/>
                <a:cs typeface="Arial"/>
                <a:sym typeface="Arial"/>
              </a:rPr>
              <a:t>carVehicle</a:t>
            </a:r>
            <a:r>
              <a:rPr lang="en">
                <a:solidFill>
                  <a:srgbClr val="121314"/>
                </a:solidFill>
                <a:highlight>
                  <a:srgbClr val="FFFFFF"/>
                </a:highlight>
                <a:latin typeface="Arial"/>
                <a:ea typeface="Arial"/>
                <a:cs typeface="Arial"/>
                <a:sym typeface="Arial"/>
              </a:rPr>
              <a:t>, </a:t>
            </a:r>
            <a:r>
              <a:rPr lang="en">
                <a:highlight>
                  <a:srgbClr val="FFFFFF"/>
                </a:highlight>
                <a:latin typeface="Arial"/>
                <a:ea typeface="Arial"/>
                <a:cs typeface="Arial"/>
                <a:sym typeface="Arial"/>
              </a:rPr>
              <a:t>err </a:t>
            </a:r>
            <a:r>
              <a:rPr lang="en">
                <a:solidFill>
                  <a:srgbClr val="121314"/>
                </a:solidFill>
                <a:highlight>
                  <a:srgbClr val="FFFFFF"/>
                </a:highlight>
                <a:latin typeface="Arial"/>
                <a:ea typeface="Arial"/>
                <a:cs typeface="Arial"/>
                <a:sym typeface="Arial"/>
              </a:rPr>
              <a:t>:= </a:t>
            </a:r>
            <a:r>
              <a:rPr lang="en">
                <a:highlight>
                  <a:srgbClr val="FFFFFF"/>
                </a:highlight>
                <a:latin typeface="Arial"/>
                <a:ea typeface="Arial"/>
                <a:cs typeface="Arial"/>
                <a:sym typeface="Arial"/>
              </a:rPr>
              <a:t>carF</a:t>
            </a:r>
            <a:r>
              <a:rPr lang="en">
                <a:solidFill>
                  <a:srgbClr val="121314"/>
                </a:solidFill>
                <a:highlight>
                  <a:srgbClr val="FFFFFF"/>
                </a:highlight>
                <a:latin typeface="Arial"/>
                <a:ea typeface="Arial"/>
                <a:cs typeface="Arial"/>
                <a:sym typeface="Arial"/>
              </a:rPr>
              <a:t>.</a:t>
            </a:r>
            <a:r>
              <a:rPr lang="en">
                <a:solidFill>
                  <a:srgbClr val="36666B"/>
                </a:solidFill>
                <a:highlight>
                  <a:srgbClr val="FFFFFF"/>
                </a:highlight>
                <a:latin typeface="Arial"/>
                <a:ea typeface="Arial"/>
                <a:cs typeface="Arial"/>
                <a:sym typeface="Arial"/>
              </a:rPr>
              <a:t>GetVehicle</a:t>
            </a:r>
            <a:r>
              <a:rPr lang="en">
                <a:solidFill>
                  <a:srgbClr val="121314"/>
                </a:solidFill>
                <a:highlight>
                  <a:srgbClr val="FFFFFF"/>
                </a:highlight>
                <a:latin typeface="Arial"/>
                <a:ea typeface="Arial"/>
                <a:cs typeface="Arial"/>
                <a:sym typeface="Arial"/>
              </a:rPr>
              <a:t>(</a:t>
            </a:r>
            <a:r>
              <a:rPr lang="en">
                <a:solidFill>
                  <a:srgbClr val="80118C"/>
                </a:solidFill>
                <a:highlight>
                  <a:srgbClr val="FFFFFF"/>
                </a:highlight>
                <a:latin typeface="Arial"/>
                <a:ea typeface="Arial"/>
                <a:cs typeface="Arial"/>
                <a:sym typeface="Arial"/>
              </a:rPr>
              <a:t>LuxuryCarType</a:t>
            </a:r>
            <a:r>
              <a:rPr lang="en">
                <a:solidFill>
                  <a:srgbClr val="121314"/>
                </a:solidFill>
                <a:highlight>
                  <a:srgbClr val="FFFFFF"/>
                </a:highlight>
                <a:latin typeface="Arial"/>
                <a:ea typeface="Arial"/>
                <a:cs typeface="Arial"/>
                <a:sym typeface="Arial"/>
              </a:rPr>
              <a:t>)</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highlight>
                  <a:srgbClr val="FFFFFF"/>
                </a:highlight>
                <a:latin typeface="Arial"/>
                <a:ea typeface="Arial"/>
                <a:cs typeface="Arial"/>
                <a:sym typeface="Arial"/>
              </a:rPr>
              <a:t>  </a:t>
            </a:r>
            <a:r>
              <a:rPr lang="en">
                <a:solidFill>
                  <a:srgbClr val="002FA6"/>
                </a:solidFill>
                <a:highlight>
                  <a:srgbClr val="FFFFFF"/>
                </a:highlight>
                <a:latin typeface="Arial"/>
                <a:ea typeface="Arial"/>
                <a:cs typeface="Arial"/>
                <a:sym typeface="Arial"/>
              </a:rPr>
              <a:t>if </a:t>
            </a:r>
            <a:r>
              <a:rPr lang="en">
                <a:highlight>
                  <a:srgbClr val="FFFFFF"/>
                </a:highlight>
                <a:latin typeface="Arial"/>
                <a:ea typeface="Arial"/>
                <a:cs typeface="Arial"/>
                <a:sym typeface="Arial"/>
              </a:rPr>
              <a:t>err </a:t>
            </a:r>
            <a:r>
              <a:rPr lang="en">
                <a:solidFill>
                  <a:srgbClr val="121314"/>
                </a:solidFill>
                <a:highlight>
                  <a:srgbClr val="FFFFFF"/>
                </a:highlight>
                <a:latin typeface="Arial"/>
                <a:ea typeface="Arial"/>
                <a:cs typeface="Arial"/>
                <a:sym typeface="Arial"/>
              </a:rPr>
              <a:t>!= </a:t>
            </a:r>
            <a:r>
              <a:rPr lang="en">
                <a:solidFill>
                  <a:srgbClr val="002FA6"/>
                </a:solidFill>
                <a:highlight>
                  <a:srgbClr val="FFFFFF"/>
                </a:highlight>
                <a:latin typeface="Arial"/>
                <a:ea typeface="Arial"/>
                <a:cs typeface="Arial"/>
                <a:sym typeface="Arial"/>
              </a:rPr>
              <a:t>nil </a:t>
            </a:r>
            <a:r>
              <a:rPr lang="en">
                <a:solidFill>
                  <a:srgbClr val="121314"/>
                </a:solidFill>
                <a:highlight>
                  <a:srgbClr val="FFFFFF"/>
                </a:highlight>
                <a:latin typeface="Arial"/>
                <a:ea typeface="Arial"/>
                <a:cs typeface="Arial"/>
                <a:sym typeface="Arial"/>
              </a:rPr>
              <a:t>{</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highlight>
                  <a:srgbClr val="FFFFFF"/>
                </a:highlight>
                <a:latin typeface="Arial"/>
                <a:ea typeface="Arial"/>
                <a:cs typeface="Arial"/>
                <a:sym typeface="Arial"/>
              </a:rPr>
              <a:t>     </a:t>
            </a:r>
            <a:r>
              <a:rPr lang="en">
                <a:highlight>
                  <a:srgbClr val="FFFFFF"/>
                </a:highlight>
                <a:latin typeface="Arial"/>
                <a:ea typeface="Arial"/>
                <a:cs typeface="Arial"/>
                <a:sym typeface="Arial"/>
              </a:rPr>
              <a:t>t</a:t>
            </a:r>
            <a:r>
              <a:rPr lang="en">
                <a:solidFill>
                  <a:srgbClr val="121314"/>
                </a:solidFill>
                <a:highlight>
                  <a:srgbClr val="FFFFFF"/>
                </a:highlight>
                <a:latin typeface="Arial"/>
                <a:ea typeface="Arial"/>
                <a:cs typeface="Arial"/>
                <a:sym typeface="Arial"/>
              </a:rPr>
              <a:t>.</a:t>
            </a:r>
            <a:r>
              <a:rPr lang="en">
                <a:solidFill>
                  <a:srgbClr val="36666B"/>
                </a:solidFill>
                <a:highlight>
                  <a:srgbClr val="FFFFFF"/>
                </a:highlight>
                <a:latin typeface="Arial"/>
                <a:ea typeface="Arial"/>
                <a:cs typeface="Arial"/>
                <a:sym typeface="Arial"/>
              </a:rPr>
              <a:t>Fatal</a:t>
            </a:r>
            <a:r>
              <a:rPr lang="en">
                <a:solidFill>
                  <a:srgbClr val="121314"/>
                </a:solidFill>
                <a:highlight>
                  <a:srgbClr val="FFFFFF"/>
                </a:highlight>
                <a:latin typeface="Arial"/>
                <a:ea typeface="Arial"/>
                <a:cs typeface="Arial"/>
                <a:sym typeface="Arial"/>
              </a:rPr>
              <a:t>(</a:t>
            </a:r>
            <a:r>
              <a:rPr lang="en">
                <a:highlight>
                  <a:srgbClr val="FFFFFF"/>
                </a:highlight>
                <a:latin typeface="Arial"/>
                <a:ea typeface="Arial"/>
                <a:cs typeface="Arial"/>
                <a:sym typeface="Arial"/>
              </a:rPr>
              <a:t>err</a:t>
            </a:r>
            <a:r>
              <a:rPr lang="en">
                <a:solidFill>
                  <a:srgbClr val="121314"/>
                </a:solidFill>
                <a:highlight>
                  <a:srgbClr val="FFFFFF"/>
                </a:highlight>
                <a:latin typeface="Arial"/>
                <a:ea typeface="Arial"/>
                <a:cs typeface="Arial"/>
                <a:sym typeface="Arial"/>
              </a:rPr>
              <a:t>)</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highlight>
                  <a:srgbClr val="FFFFFF"/>
                </a:highlight>
                <a:latin typeface="Arial"/>
                <a:ea typeface="Arial"/>
                <a:cs typeface="Arial"/>
                <a:sym typeface="Arial"/>
              </a:rPr>
              <a:t>  }</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t/>
            </a:r>
            <a:endParaRPr>
              <a:solidFill>
                <a:srgbClr val="000000"/>
              </a:solidFill>
              <a:latin typeface="Arial"/>
              <a:ea typeface="Arial"/>
              <a:cs typeface="Arial"/>
              <a:sym typeface="Arial"/>
            </a:endParaRPr>
          </a:p>
        </p:txBody>
      </p:sp>
      <p:sp>
        <p:nvSpPr>
          <p:cNvPr id="217" name="Google Shape;217;p36"/>
          <p:cNvSpPr txBox="1"/>
          <p:nvPr>
            <p:ph idx="1" type="body"/>
          </p:nvPr>
        </p:nvSpPr>
        <p:spPr>
          <a:xfrm>
            <a:off x="4286825" y="1147225"/>
            <a:ext cx="4687800" cy="3414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121314"/>
                </a:solidFill>
                <a:highlight>
                  <a:srgbClr val="FFFFFF"/>
                </a:highlight>
                <a:latin typeface="Arial"/>
                <a:ea typeface="Arial"/>
                <a:cs typeface="Arial"/>
                <a:sym typeface="Arial"/>
              </a:rPr>
              <a:t>  </a:t>
            </a:r>
            <a:r>
              <a:rPr lang="en">
                <a:highlight>
                  <a:srgbClr val="FFFFFF"/>
                </a:highlight>
                <a:latin typeface="Arial"/>
                <a:ea typeface="Arial"/>
                <a:cs typeface="Arial"/>
                <a:sym typeface="Arial"/>
              </a:rPr>
              <a:t>t</a:t>
            </a:r>
            <a:r>
              <a:rPr lang="en">
                <a:solidFill>
                  <a:srgbClr val="121314"/>
                </a:solidFill>
                <a:highlight>
                  <a:srgbClr val="FFFFFF"/>
                </a:highlight>
                <a:latin typeface="Arial"/>
                <a:ea typeface="Arial"/>
                <a:cs typeface="Arial"/>
                <a:sym typeface="Arial"/>
              </a:rPr>
              <a:t>.</a:t>
            </a:r>
            <a:r>
              <a:rPr lang="en">
                <a:solidFill>
                  <a:srgbClr val="36666B"/>
                </a:solidFill>
                <a:highlight>
                  <a:srgbClr val="FFFFFF"/>
                </a:highlight>
                <a:latin typeface="Arial"/>
                <a:ea typeface="Arial"/>
                <a:cs typeface="Arial"/>
                <a:sym typeface="Arial"/>
              </a:rPr>
              <a:t>Logf</a:t>
            </a:r>
            <a:r>
              <a:rPr lang="en">
                <a:solidFill>
                  <a:srgbClr val="121314"/>
                </a:solidFill>
                <a:highlight>
                  <a:srgbClr val="FFFFFF"/>
                </a:highlight>
                <a:latin typeface="Arial"/>
                <a:ea typeface="Arial"/>
                <a:cs typeface="Arial"/>
                <a:sym typeface="Arial"/>
              </a:rPr>
              <a:t>(</a:t>
            </a:r>
            <a:r>
              <a:rPr lang="en">
                <a:solidFill>
                  <a:srgbClr val="067D17"/>
                </a:solidFill>
                <a:highlight>
                  <a:srgbClr val="FFFFFF"/>
                </a:highlight>
                <a:latin typeface="Arial"/>
                <a:ea typeface="Arial"/>
                <a:cs typeface="Arial"/>
                <a:sym typeface="Arial"/>
              </a:rPr>
              <a:t>"car vehicle has </a:t>
            </a:r>
            <a:r>
              <a:rPr lang="en">
                <a:solidFill>
                  <a:srgbClr val="0037A6"/>
                </a:solidFill>
                <a:highlight>
                  <a:srgbClr val="FFFFFF"/>
                </a:highlight>
                <a:latin typeface="Arial"/>
                <a:ea typeface="Arial"/>
                <a:cs typeface="Arial"/>
                <a:sym typeface="Arial"/>
              </a:rPr>
              <a:t>%d</a:t>
            </a:r>
            <a:r>
              <a:rPr lang="en">
                <a:solidFill>
                  <a:srgbClr val="067D17"/>
                </a:solidFill>
                <a:highlight>
                  <a:srgbClr val="FFFFFF"/>
                </a:highlight>
                <a:latin typeface="Arial"/>
                <a:ea typeface="Arial"/>
                <a:cs typeface="Arial"/>
                <a:sym typeface="Arial"/>
              </a:rPr>
              <a:t> seats and </a:t>
            </a:r>
            <a:r>
              <a:rPr lang="en">
                <a:solidFill>
                  <a:srgbClr val="0037A6"/>
                </a:solidFill>
                <a:highlight>
                  <a:srgbClr val="FFFFFF"/>
                </a:highlight>
                <a:latin typeface="Arial"/>
                <a:ea typeface="Arial"/>
                <a:cs typeface="Arial"/>
                <a:sym typeface="Arial"/>
              </a:rPr>
              <a:t>%d</a:t>
            </a:r>
            <a:r>
              <a:rPr lang="en">
                <a:solidFill>
                  <a:srgbClr val="067D17"/>
                </a:solidFill>
                <a:highlight>
                  <a:srgbClr val="FFFFFF"/>
                </a:highlight>
                <a:latin typeface="Arial"/>
                <a:ea typeface="Arial"/>
                <a:cs typeface="Arial"/>
                <a:sym typeface="Arial"/>
              </a:rPr>
              <a:t> wheels</a:t>
            </a:r>
            <a:r>
              <a:rPr lang="en">
                <a:solidFill>
                  <a:srgbClr val="0037A6"/>
                </a:solidFill>
                <a:highlight>
                  <a:srgbClr val="FFFFFF"/>
                </a:highlight>
                <a:latin typeface="Arial"/>
                <a:ea typeface="Arial"/>
                <a:cs typeface="Arial"/>
                <a:sym typeface="Arial"/>
              </a:rPr>
              <a:t>\n</a:t>
            </a:r>
            <a:r>
              <a:rPr lang="en">
                <a:solidFill>
                  <a:srgbClr val="067D17"/>
                </a:solidFill>
                <a:highlight>
                  <a:srgbClr val="FFFFFF"/>
                </a:highlight>
                <a:latin typeface="Arial"/>
                <a:ea typeface="Arial"/>
                <a:cs typeface="Arial"/>
                <a:sym typeface="Arial"/>
              </a:rPr>
              <a:t>"</a:t>
            </a:r>
            <a:r>
              <a:rPr lang="en">
                <a:solidFill>
                  <a:srgbClr val="121314"/>
                </a:solidFill>
                <a:highlight>
                  <a:srgbClr val="FFFFFF"/>
                </a:highlight>
                <a:latin typeface="Arial"/>
                <a:ea typeface="Arial"/>
                <a:cs typeface="Arial"/>
                <a:sym typeface="Arial"/>
              </a:rPr>
              <a:t>, </a:t>
            </a:r>
            <a:r>
              <a:rPr lang="en">
                <a:highlight>
                  <a:srgbClr val="FFFFFF"/>
                </a:highlight>
                <a:latin typeface="Arial"/>
                <a:ea typeface="Arial"/>
                <a:cs typeface="Arial"/>
                <a:sym typeface="Arial"/>
              </a:rPr>
              <a:t>carVehicle</a:t>
            </a:r>
            <a:r>
              <a:rPr lang="en">
                <a:solidFill>
                  <a:srgbClr val="121314"/>
                </a:solidFill>
                <a:highlight>
                  <a:srgbClr val="FFFFFF"/>
                </a:highlight>
                <a:latin typeface="Arial"/>
                <a:ea typeface="Arial"/>
                <a:cs typeface="Arial"/>
                <a:sym typeface="Arial"/>
              </a:rPr>
              <a:t>.</a:t>
            </a:r>
            <a:r>
              <a:rPr lang="en">
                <a:solidFill>
                  <a:srgbClr val="36666B"/>
                </a:solidFill>
                <a:highlight>
                  <a:srgbClr val="FFFFFF"/>
                </a:highlight>
                <a:latin typeface="Arial"/>
                <a:ea typeface="Arial"/>
                <a:cs typeface="Arial"/>
                <a:sym typeface="Arial"/>
              </a:rPr>
              <a:t>GetSeats</a:t>
            </a:r>
            <a:r>
              <a:rPr lang="en">
                <a:solidFill>
                  <a:srgbClr val="121314"/>
                </a:solidFill>
                <a:highlight>
                  <a:srgbClr val="FFFFFF"/>
                </a:highlight>
                <a:latin typeface="Arial"/>
                <a:ea typeface="Arial"/>
                <a:cs typeface="Arial"/>
                <a:sym typeface="Arial"/>
              </a:rPr>
              <a:t>(), </a:t>
            </a:r>
            <a:r>
              <a:rPr lang="en">
                <a:highlight>
                  <a:srgbClr val="FFFFFF"/>
                </a:highlight>
                <a:latin typeface="Arial"/>
                <a:ea typeface="Arial"/>
                <a:cs typeface="Arial"/>
                <a:sym typeface="Arial"/>
              </a:rPr>
              <a:t>carVehicle</a:t>
            </a:r>
            <a:r>
              <a:rPr lang="en">
                <a:solidFill>
                  <a:srgbClr val="121314"/>
                </a:solidFill>
                <a:highlight>
                  <a:srgbClr val="FFFFFF"/>
                </a:highlight>
                <a:latin typeface="Arial"/>
                <a:ea typeface="Arial"/>
                <a:cs typeface="Arial"/>
                <a:sym typeface="Arial"/>
              </a:rPr>
              <a:t>.</a:t>
            </a:r>
            <a:r>
              <a:rPr lang="en">
                <a:solidFill>
                  <a:srgbClr val="36666B"/>
                </a:solidFill>
                <a:highlight>
                  <a:srgbClr val="FFFFFF"/>
                </a:highlight>
                <a:latin typeface="Arial"/>
                <a:ea typeface="Arial"/>
                <a:cs typeface="Arial"/>
                <a:sym typeface="Arial"/>
              </a:rPr>
              <a:t>GetWheels</a:t>
            </a:r>
            <a:r>
              <a:rPr lang="en">
                <a:solidFill>
                  <a:srgbClr val="121314"/>
                </a:solidFill>
                <a:highlight>
                  <a:srgbClr val="FFFFFF"/>
                </a:highlight>
                <a:latin typeface="Arial"/>
                <a:ea typeface="Arial"/>
                <a:cs typeface="Arial"/>
                <a:sym typeface="Arial"/>
              </a:rPr>
              <a:t>())</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rPr lang="en">
                <a:solidFill>
                  <a:srgbClr val="121314"/>
                </a:solidFill>
                <a:highlight>
                  <a:srgbClr val="FFFFFF"/>
                </a:highlight>
                <a:latin typeface="Arial"/>
                <a:ea typeface="Arial"/>
                <a:cs typeface="Arial"/>
                <a:sym typeface="Arial"/>
              </a:rPr>
              <a:t>  </a:t>
            </a:r>
            <a:r>
              <a:rPr lang="en">
                <a:highlight>
                  <a:srgbClr val="FFFFFF"/>
                </a:highlight>
                <a:latin typeface="Arial"/>
                <a:ea typeface="Arial"/>
                <a:cs typeface="Arial"/>
                <a:sym typeface="Arial"/>
              </a:rPr>
              <a:t>luxuryCar</a:t>
            </a:r>
            <a:r>
              <a:rPr lang="en">
                <a:solidFill>
                  <a:srgbClr val="121314"/>
                </a:solidFill>
                <a:highlight>
                  <a:srgbClr val="FFFFFF"/>
                </a:highlight>
                <a:latin typeface="Arial"/>
                <a:ea typeface="Arial"/>
                <a:cs typeface="Arial"/>
                <a:sym typeface="Arial"/>
              </a:rPr>
              <a:t>, </a:t>
            </a:r>
            <a:r>
              <a:rPr lang="en">
                <a:highlight>
                  <a:srgbClr val="FFFFFF"/>
                </a:highlight>
                <a:latin typeface="Arial"/>
                <a:ea typeface="Arial"/>
                <a:cs typeface="Arial"/>
                <a:sym typeface="Arial"/>
              </a:rPr>
              <a:t>ok </a:t>
            </a:r>
            <a:r>
              <a:rPr lang="en">
                <a:solidFill>
                  <a:srgbClr val="121314"/>
                </a:solidFill>
                <a:highlight>
                  <a:srgbClr val="FFFFFF"/>
                </a:highlight>
                <a:latin typeface="Arial"/>
                <a:ea typeface="Arial"/>
                <a:cs typeface="Arial"/>
                <a:sym typeface="Arial"/>
              </a:rPr>
              <a:t>:= </a:t>
            </a:r>
            <a:r>
              <a:rPr lang="en">
                <a:highlight>
                  <a:srgbClr val="FFFFFF"/>
                </a:highlight>
                <a:latin typeface="Arial"/>
                <a:ea typeface="Arial"/>
                <a:cs typeface="Arial"/>
                <a:sym typeface="Arial"/>
              </a:rPr>
              <a:t>carVehicle</a:t>
            </a:r>
            <a:r>
              <a:rPr lang="en">
                <a:solidFill>
                  <a:srgbClr val="121314"/>
                </a:solidFill>
                <a:highlight>
                  <a:srgbClr val="FFFFFF"/>
                </a:highlight>
                <a:latin typeface="Arial"/>
                <a:ea typeface="Arial"/>
                <a:cs typeface="Arial"/>
                <a:sym typeface="Arial"/>
              </a:rPr>
              <a:t>.(</a:t>
            </a:r>
            <a:r>
              <a:rPr lang="en">
                <a:solidFill>
                  <a:srgbClr val="336ECC"/>
                </a:solidFill>
                <a:highlight>
                  <a:srgbClr val="FFFFFF"/>
                </a:highlight>
                <a:latin typeface="Arial"/>
                <a:ea typeface="Arial"/>
                <a:cs typeface="Arial"/>
                <a:sym typeface="Arial"/>
              </a:rPr>
              <a:t>Car</a:t>
            </a:r>
            <a:r>
              <a:rPr lang="en">
                <a:solidFill>
                  <a:srgbClr val="121314"/>
                </a:solidFill>
                <a:highlight>
                  <a:srgbClr val="FFFFFF"/>
                </a:highlight>
                <a:latin typeface="Arial"/>
                <a:ea typeface="Arial"/>
                <a:cs typeface="Arial"/>
                <a:sym typeface="Arial"/>
              </a:rPr>
              <a:t>)</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rPr lang="en">
                <a:solidFill>
                  <a:srgbClr val="121314"/>
                </a:solidFill>
                <a:highlight>
                  <a:srgbClr val="FFFFFF"/>
                </a:highlight>
                <a:latin typeface="Arial"/>
                <a:ea typeface="Arial"/>
                <a:cs typeface="Arial"/>
                <a:sym typeface="Arial"/>
              </a:rPr>
              <a:t>  </a:t>
            </a:r>
            <a:r>
              <a:rPr lang="en">
                <a:solidFill>
                  <a:srgbClr val="002FA6"/>
                </a:solidFill>
                <a:highlight>
                  <a:srgbClr val="FFFFFF"/>
                </a:highlight>
                <a:latin typeface="Arial"/>
                <a:ea typeface="Arial"/>
                <a:cs typeface="Arial"/>
                <a:sym typeface="Arial"/>
              </a:rPr>
              <a:t>if </a:t>
            </a:r>
            <a:r>
              <a:rPr lang="en">
                <a:solidFill>
                  <a:srgbClr val="121314"/>
                </a:solidFill>
                <a:highlight>
                  <a:srgbClr val="FFFFFF"/>
                </a:highlight>
                <a:latin typeface="Arial"/>
                <a:ea typeface="Arial"/>
                <a:cs typeface="Arial"/>
                <a:sym typeface="Arial"/>
              </a:rPr>
              <a:t>!</a:t>
            </a:r>
            <a:r>
              <a:rPr lang="en">
                <a:highlight>
                  <a:srgbClr val="FFFFFF"/>
                </a:highlight>
                <a:latin typeface="Arial"/>
                <a:ea typeface="Arial"/>
                <a:cs typeface="Arial"/>
                <a:sym typeface="Arial"/>
              </a:rPr>
              <a:t>ok </a:t>
            </a:r>
            <a:r>
              <a:rPr lang="en">
                <a:solidFill>
                  <a:srgbClr val="121314"/>
                </a:solidFill>
                <a:highlight>
                  <a:srgbClr val="FFFFFF"/>
                </a:highlight>
                <a:latin typeface="Arial"/>
                <a:ea typeface="Arial"/>
                <a:cs typeface="Arial"/>
                <a:sym typeface="Arial"/>
              </a:rPr>
              <a:t>{</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rPr lang="en">
                <a:solidFill>
                  <a:srgbClr val="121314"/>
                </a:solidFill>
                <a:highlight>
                  <a:srgbClr val="FFFFFF"/>
                </a:highlight>
                <a:latin typeface="Arial"/>
                <a:ea typeface="Arial"/>
                <a:cs typeface="Arial"/>
                <a:sym typeface="Arial"/>
              </a:rPr>
              <a:t>     </a:t>
            </a:r>
            <a:r>
              <a:rPr lang="en">
                <a:highlight>
                  <a:srgbClr val="FFFFFF"/>
                </a:highlight>
                <a:latin typeface="Arial"/>
                <a:ea typeface="Arial"/>
                <a:cs typeface="Arial"/>
                <a:sym typeface="Arial"/>
              </a:rPr>
              <a:t>t</a:t>
            </a:r>
            <a:r>
              <a:rPr lang="en">
                <a:solidFill>
                  <a:srgbClr val="121314"/>
                </a:solidFill>
                <a:highlight>
                  <a:srgbClr val="FFFFFF"/>
                </a:highlight>
                <a:latin typeface="Arial"/>
                <a:ea typeface="Arial"/>
                <a:cs typeface="Arial"/>
                <a:sym typeface="Arial"/>
              </a:rPr>
              <a:t>.</a:t>
            </a:r>
            <a:r>
              <a:rPr lang="en">
                <a:solidFill>
                  <a:srgbClr val="36666B"/>
                </a:solidFill>
                <a:highlight>
                  <a:srgbClr val="FFFFFF"/>
                </a:highlight>
                <a:latin typeface="Arial"/>
                <a:ea typeface="Arial"/>
                <a:cs typeface="Arial"/>
                <a:sym typeface="Arial"/>
              </a:rPr>
              <a:t>Fatal</a:t>
            </a:r>
            <a:r>
              <a:rPr lang="en">
                <a:solidFill>
                  <a:srgbClr val="121314"/>
                </a:solidFill>
                <a:highlight>
                  <a:srgbClr val="FFFFFF"/>
                </a:highlight>
                <a:latin typeface="Arial"/>
                <a:ea typeface="Arial"/>
                <a:cs typeface="Arial"/>
                <a:sym typeface="Arial"/>
              </a:rPr>
              <a:t>(</a:t>
            </a:r>
            <a:r>
              <a:rPr lang="en">
                <a:solidFill>
                  <a:srgbClr val="067D17"/>
                </a:solidFill>
                <a:highlight>
                  <a:srgbClr val="FFFFFF"/>
                </a:highlight>
                <a:latin typeface="Arial"/>
                <a:ea typeface="Arial"/>
                <a:cs typeface="Arial"/>
                <a:sym typeface="Arial"/>
              </a:rPr>
              <a:t>"struct assertion has failed"</a:t>
            </a:r>
            <a:r>
              <a:rPr lang="en">
                <a:solidFill>
                  <a:srgbClr val="121314"/>
                </a:solidFill>
                <a:highlight>
                  <a:srgbClr val="FFFFFF"/>
                </a:highlight>
                <a:latin typeface="Arial"/>
                <a:ea typeface="Arial"/>
                <a:cs typeface="Arial"/>
                <a:sym typeface="Arial"/>
              </a:rPr>
              <a:t>)</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rPr lang="en">
                <a:solidFill>
                  <a:srgbClr val="121314"/>
                </a:solidFill>
                <a:highlight>
                  <a:srgbClr val="FFFFFF"/>
                </a:highlight>
                <a:latin typeface="Arial"/>
                <a:ea typeface="Arial"/>
                <a:cs typeface="Arial"/>
                <a:sym typeface="Arial"/>
              </a:rPr>
              <a:t>  }</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rPr lang="en">
                <a:solidFill>
                  <a:srgbClr val="121314"/>
                </a:solidFill>
                <a:highlight>
                  <a:srgbClr val="FFFFFF"/>
                </a:highlight>
                <a:latin typeface="Arial"/>
                <a:ea typeface="Arial"/>
                <a:cs typeface="Arial"/>
                <a:sym typeface="Arial"/>
              </a:rPr>
              <a:t>  </a:t>
            </a:r>
            <a:r>
              <a:rPr lang="en">
                <a:highlight>
                  <a:srgbClr val="FFFFFF"/>
                </a:highlight>
                <a:latin typeface="Arial"/>
                <a:ea typeface="Arial"/>
                <a:cs typeface="Arial"/>
                <a:sym typeface="Arial"/>
              </a:rPr>
              <a:t>t</a:t>
            </a:r>
            <a:r>
              <a:rPr lang="en">
                <a:solidFill>
                  <a:srgbClr val="121314"/>
                </a:solidFill>
                <a:highlight>
                  <a:srgbClr val="FFFFFF"/>
                </a:highlight>
                <a:latin typeface="Arial"/>
                <a:ea typeface="Arial"/>
                <a:cs typeface="Arial"/>
                <a:sym typeface="Arial"/>
              </a:rPr>
              <a:t>.</a:t>
            </a:r>
            <a:r>
              <a:rPr lang="en">
                <a:solidFill>
                  <a:srgbClr val="36666B"/>
                </a:solidFill>
                <a:highlight>
                  <a:srgbClr val="FFFFFF"/>
                </a:highlight>
                <a:latin typeface="Arial"/>
                <a:ea typeface="Arial"/>
                <a:cs typeface="Arial"/>
                <a:sym typeface="Arial"/>
              </a:rPr>
              <a:t>Logf</a:t>
            </a:r>
            <a:r>
              <a:rPr lang="en">
                <a:solidFill>
                  <a:srgbClr val="121314"/>
                </a:solidFill>
                <a:highlight>
                  <a:srgbClr val="FFFFFF"/>
                </a:highlight>
                <a:latin typeface="Arial"/>
                <a:ea typeface="Arial"/>
                <a:cs typeface="Arial"/>
                <a:sym typeface="Arial"/>
              </a:rPr>
              <a:t>(</a:t>
            </a:r>
            <a:r>
              <a:rPr lang="en">
                <a:solidFill>
                  <a:srgbClr val="067D17"/>
                </a:solidFill>
                <a:highlight>
                  <a:srgbClr val="FFFFFF"/>
                </a:highlight>
                <a:latin typeface="Arial"/>
                <a:ea typeface="Arial"/>
                <a:cs typeface="Arial"/>
                <a:sym typeface="Arial"/>
              </a:rPr>
              <a:t>"luxury car has </a:t>
            </a:r>
            <a:r>
              <a:rPr lang="en">
                <a:solidFill>
                  <a:srgbClr val="0037A6"/>
                </a:solidFill>
                <a:highlight>
                  <a:srgbClr val="FFFFFF"/>
                </a:highlight>
                <a:latin typeface="Arial"/>
                <a:ea typeface="Arial"/>
                <a:cs typeface="Arial"/>
                <a:sym typeface="Arial"/>
              </a:rPr>
              <a:t>%d</a:t>
            </a:r>
            <a:r>
              <a:rPr lang="en">
                <a:solidFill>
                  <a:srgbClr val="067D17"/>
                </a:solidFill>
                <a:highlight>
                  <a:srgbClr val="FFFFFF"/>
                </a:highlight>
                <a:latin typeface="Arial"/>
                <a:ea typeface="Arial"/>
                <a:cs typeface="Arial"/>
                <a:sym typeface="Arial"/>
              </a:rPr>
              <a:t> doors.</a:t>
            </a:r>
            <a:r>
              <a:rPr lang="en">
                <a:solidFill>
                  <a:srgbClr val="0037A6"/>
                </a:solidFill>
                <a:highlight>
                  <a:srgbClr val="FFFFFF"/>
                </a:highlight>
                <a:latin typeface="Arial"/>
                <a:ea typeface="Arial"/>
                <a:cs typeface="Arial"/>
                <a:sym typeface="Arial"/>
              </a:rPr>
              <a:t>\n</a:t>
            </a:r>
            <a:r>
              <a:rPr lang="en">
                <a:solidFill>
                  <a:srgbClr val="067D17"/>
                </a:solidFill>
                <a:highlight>
                  <a:srgbClr val="FFFFFF"/>
                </a:highlight>
                <a:latin typeface="Arial"/>
                <a:ea typeface="Arial"/>
                <a:cs typeface="Arial"/>
                <a:sym typeface="Arial"/>
              </a:rPr>
              <a:t>"</a:t>
            </a:r>
            <a:r>
              <a:rPr lang="en">
                <a:solidFill>
                  <a:srgbClr val="121314"/>
                </a:solidFill>
                <a:highlight>
                  <a:srgbClr val="FFFFFF"/>
                </a:highlight>
                <a:latin typeface="Arial"/>
                <a:ea typeface="Arial"/>
                <a:cs typeface="Arial"/>
                <a:sym typeface="Arial"/>
              </a:rPr>
              <a:t>, </a:t>
            </a:r>
            <a:r>
              <a:rPr lang="en">
                <a:highlight>
                  <a:srgbClr val="FFFFFF"/>
                </a:highlight>
                <a:latin typeface="Arial"/>
                <a:ea typeface="Arial"/>
                <a:cs typeface="Arial"/>
                <a:sym typeface="Arial"/>
              </a:rPr>
              <a:t>luxuryCar</a:t>
            </a:r>
            <a:r>
              <a:rPr lang="en">
                <a:solidFill>
                  <a:srgbClr val="121314"/>
                </a:solidFill>
                <a:highlight>
                  <a:srgbClr val="FFFFFF"/>
                </a:highlight>
                <a:latin typeface="Arial"/>
                <a:ea typeface="Arial"/>
                <a:cs typeface="Arial"/>
                <a:sym typeface="Arial"/>
              </a:rPr>
              <a:t>.</a:t>
            </a:r>
            <a:r>
              <a:rPr lang="en">
                <a:solidFill>
                  <a:srgbClr val="36666B"/>
                </a:solidFill>
                <a:highlight>
                  <a:srgbClr val="FFFFFF"/>
                </a:highlight>
                <a:latin typeface="Arial"/>
                <a:ea typeface="Arial"/>
                <a:cs typeface="Arial"/>
                <a:sym typeface="Arial"/>
              </a:rPr>
              <a:t>GetDoors</a:t>
            </a:r>
            <a:r>
              <a:rPr lang="en">
                <a:solidFill>
                  <a:srgbClr val="121314"/>
                </a:solidFill>
                <a:highlight>
                  <a:srgbClr val="FFFFFF"/>
                </a:highlight>
                <a:latin typeface="Arial"/>
                <a:ea typeface="Arial"/>
                <a:cs typeface="Arial"/>
                <a:sym typeface="Arial"/>
              </a:rPr>
              <a:t>())</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rPr lang="en">
                <a:solidFill>
                  <a:srgbClr val="121314"/>
                </a:solidFill>
                <a:highlight>
                  <a:srgbClr val="FFFFFF"/>
                </a:highlight>
                <a:latin typeface="Arial"/>
                <a:ea typeface="Arial"/>
                <a:cs typeface="Arial"/>
                <a:sym typeface="Arial"/>
              </a:rPr>
              <a:t>}</a:t>
            </a:r>
            <a:endParaRPr>
              <a:solidFill>
                <a:srgbClr val="121314"/>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t/>
            </a:r>
            <a:endParaRPr>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21" name="Shape 221"/>
        <p:cNvGrpSpPr/>
        <p:nvPr/>
      </p:nvGrpSpPr>
      <p:grpSpPr>
        <a:xfrm>
          <a:off x="0" y="0"/>
          <a:ext cx="0" cy="0"/>
          <a:chOff x="0" y="0"/>
          <a:chExt cx="0" cy="0"/>
        </a:xfrm>
      </p:grpSpPr>
      <p:sp>
        <p:nvSpPr>
          <p:cNvPr id="222" name="Google Shape;222;p37"/>
          <p:cNvSpPr txBox="1"/>
          <p:nvPr>
            <p:ph type="title"/>
          </p:nvPr>
        </p:nvSpPr>
        <p:spPr>
          <a:xfrm>
            <a:off x="311700" y="315925"/>
            <a:ext cx="8520600" cy="831300"/>
          </a:xfrm>
          <a:prstGeom prst="rect">
            <a:avLst/>
          </a:prstGeom>
          <a:solidFill>
            <a:srgbClr val="FFD966"/>
          </a:solidFill>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00000"/>
                </a:solidFill>
              </a:rPr>
              <a:t>Abstract </a:t>
            </a:r>
            <a:r>
              <a:rPr lang="en">
                <a:solidFill>
                  <a:srgbClr val="000000"/>
                </a:solidFill>
              </a:rPr>
              <a:t>Factory</a:t>
            </a:r>
            <a:endParaRPr>
              <a:solidFill>
                <a:srgbClr val="000000"/>
              </a:solidFill>
            </a:endParaRPr>
          </a:p>
          <a:p>
            <a:pPr indent="0" lvl="0" marL="0" rtl="0" algn="l">
              <a:spcBef>
                <a:spcPts val="0"/>
              </a:spcBef>
              <a:spcAft>
                <a:spcPts val="0"/>
              </a:spcAft>
              <a:buClr>
                <a:schemeClr val="dk1"/>
              </a:buClr>
              <a:buSzPts val="1100"/>
              <a:buFont typeface="Arial"/>
              <a:buNone/>
            </a:pPr>
            <a:r>
              <a:rPr lang="en" sz="1800">
                <a:solidFill>
                  <a:srgbClr val="000000"/>
                </a:solidFill>
              </a:rPr>
              <a:t>Pros and Cons</a:t>
            </a:r>
            <a:endParaRPr>
              <a:solidFill>
                <a:srgbClr val="000000"/>
              </a:solidFill>
            </a:endParaRPr>
          </a:p>
        </p:txBody>
      </p:sp>
      <p:sp>
        <p:nvSpPr>
          <p:cNvPr id="223" name="Google Shape;223;p37"/>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rgbClr val="000000"/>
                </a:solidFill>
                <a:latin typeface="Montserrat"/>
                <a:ea typeface="Montserrat"/>
                <a:cs typeface="Montserrat"/>
                <a:sym typeface="Montserrat"/>
              </a:rPr>
              <a:t>Pros:</a:t>
            </a:r>
            <a:endParaRPr b="1">
              <a:solidFill>
                <a:srgbClr val="000000"/>
              </a:solidFill>
              <a:latin typeface="Montserrat"/>
              <a:ea typeface="Montserrat"/>
              <a:cs typeface="Montserrat"/>
              <a:sym typeface="Montserrat"/>
            </a:endParaRPr>
          </a:p>
          <a:p>
            <a:pPr indent="-342900" lvl="0" marL="457200" rtl="0" algn="l">
              <a:lnSpc>
                <a:spcPct val="100000"/>
              </a:lnSpc>
              <a:spcBef>
                <a:spcPts val="1600"/>
              </a:spcBef>
              <a:spcAft>
                <a:spcPts val="0"/>
              </a:spcAft>
              <a:buClr>
                <a:srgbClr val="000000"/>
              </a:buClr>
              <a:buSzPts val="1800"/>
              <a:buChar char="●"/>
            </a:pPr>
            <a:r>
              <a:rPr lang="en">
                <a:solidFill>
                  <a:srgbClr val="000000"/>
                </a:solidFill>
              </a:rPr>
              <a:t>Factory products are compatible</a:t>
            </a:r>
            <a:endParaRPr>
              <a:solidFill>
                <a:srgbClr val="000000"/>
              </a:solidFill>
            </a:endParaRPr>
          </a:p>
          <a:p>
            <a:pPr indent="-342900" lvl="0" marL="457200" rtl="0" algn="l">
              <a:lnSpc>
                <a:spcPct val="100000"/>
              </a:lnSpc>
              <a:spcBef>
                <a:spcPts val="0"/>
              </a:spcBef>
              <a:spcAft>
                <a:spcPts val="0"/>
              </a:spcAft>
              <a:buClr>
                <a:srgbClr val="000000"/>
              </a:buClr>
              <a:buSzPts val="1800"/>
              <a:buChar char="●"/>
            </a:pPr>
            <a:r>
              <a:rPr lang="en">
                <a:solidFill>
                  <a:srgbClr val="000000"/>
                </a:solidFill>
              </a:rPr>
              <a:t>Respecting single responsibility principle</a:t>
            </a:r>
            <a:endParaRPr>
              <a:solidFill>
                <a:srgbClr val="000000"/>
              </a:solidFill>
            </a:endParaRPr>
          </a:p>
          <a:p>
            <a:pPr indent="-342900" lvl="0" marL="457200" rtl="0" algn="l">
              <a:lnSpc>
                <a:spcPct val="100000"/>
              </a:lnSpc>
              <a:spcBef>
                <a:spcPts val="0"/>
              </a:spcBef>
              <a:spcAft>
                <a:spcPts val="0"/>
              </a:spcAft>
              <a:buClr>
                <a:srgbClr val="000000"/>
              </a:buClr>
              <a:buSzPts val="1800"/>
              <a:buChar char="●"/>
            </a:pPr>
            <a:r>
              <a:rPr lang="en">
                <a:solidFill>
                  <a:srgbClr val="000000"/>
                </a:solidFill>
              </a:rPr>
              <a:t>Possible to extend without breaking (introduce new options of products)</a:t>
            </a:r>
            <a:endParaRPr>
              <a:solidFill>
                <a:srgbClr val="000000"/>
              </a:solidFill>
            </a:endParaRPr>
          </a:p>
          <a:p>
            <a:pPr indent="0" lvl="0" marL="0" rtl="0" algn="l">
              <a:lnSpc>
                <a:spcPct val="100000"/>
              </a:lnSpc>
              <a:spcBef>
                <a:spcPts val="1600"/>
              </a:spcBef>
              <a:spcAft>
                <a:spcPts val="0"/>
              </a:spcAft>
              <a:buClr>
                <a:schemeClr val="dk1"/>
              </a:buClr>
              <a:buSzPts val="1100"/>
              <a:buFont typeface="Arial"/>
              <a:buNone/>
            </a:pPr>
            <a:r>
              <a:t/>
            </a:r>
            <a:endParaRPr>
              <a:solidFill>
                <a:srgbClr val="000000"/>
              </a:solidFill>
            </a:endParaRPr>
          </a:p>
          <a:p>
            <a:pPr indent="0" lvl="0" marL="0" rtl="0" algn="l">
              <a:lnSpc>
                <a:spcPct val="100000"/>
              </a:lnSpc>
              <a:spcBef>
                <a:spcPts val="1600"/>
              </a:spcBef>
              <a:spcAft>
                <a:spcPts val="0"/>
              </a:spcAft>
              <a:buClr>
                <a:schemeClr val="dk1"/>
              </a:buClr>
              <a:buSzPts val="1100"/>
              <a:buFont typeface="Arial"/>
              <a:buNone/>
            </a:pPr>
            <a:r>
              <a:rPr b="1" lang="en">
                <a:solidFill>
                  <a:srgbClr val="000000"/>
                </a:solidFill>
                <a:latin typeface="Montserrat"/>
                <a:ea typeface="Montserrat"/>
                <a:cs typeface="Montserrat"/>
                <a:sym typeface="Montserrat"/>
              </a:rPr>
              <a:t>Cons:</a:t>
            </a:r>
            <a:endParaRPr b="1">
              <a:solidFill>
                <a:srgbClr val="000000"/>
              </a:solidFill>
              <a:latin typeface="Montserrat"/>
              <a:ea typeface="Montserrat"/>
              <a:cs typeface="Montserrat"/>
              <a:sym typeface="Montserrat"/>
            </a:endParaRPr>
          </a:p>
          <a:p>
            <a:pPr indent="-342900" lvl="0" marL="457200" rtl="0" algn="l">
              <a:lnSpc>
                <a:spcPct val="100000"/>
              </a:lnSpc>
              <a:spcBef>
                <a:spcPts val="1600"/>
              </a:spcBef>
              <a:spcAft>
                <a:spcPts val="0"/>
              </a:spcAft>
              <a:buClr>
                <a:srgbClr val="000000"/>
              </a:buClr>
              <a:buSzPts val="1800"/>
              <a:buChar char="●"/>
            </a:pPr>
            <a:r>
              <a:rPr lang="en">
                <a:solidFill>
                  <a:srgbClr val="000000"/>
                </a:solidFill>
              </a:rPr>
              <a:t>Necessary to support multiple interfaces and the code can become overcomplicated</a:t>
            </a:r>
            <a:endParaRPr>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27" name="Shape 227"/>
        <p:cNvGrpSpPr/>
        <p:nvPr/>
      </p:nvGrpSpPr>
      <p:grpSpPr>
        <a:xfrm>
          <a:off x="0" y="0"/>
          <a:ext cx="0" cy="0"/>
          <a:chOff x="0" y="0"/>
          <a:chExt cx="0" cy="0"/>
        </a:xfrm>
      </p:grpSpPr>
      <p:sp>
        <p:nvSpPr>
          <p:cNvPr id="228" name="Google Shape;228;p38"/>
          <p:cNvSpPr txBox="1"/>
          <p:nvPr>
            <p:ph type="title"/>
          </p:nvPr>
        </p:nvSpPr>
        <p:spPr>
          <a:xfrm>
            <a:off x="311700" y="315925"/>
            <a:ext cx="8520600" cy="831300"/>
          </a:xfrm>
          <a:prstGeom prst="rect">
            <a:avLst/>
          </a:prstGeom>
          <a:solidFill>
            <a:srgbClr val="DD7E6B"/>
          </a:solidFill>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rPr>
              <a:t>Prototype</a:t>
            </a:r>
            <a:endParaRPr>
              <a:solidFill>
                <a:srgbClr val="000000"/>
              </a:solidFill>
            </a:endParaRPr>
          </a:p>
          <a:p>
            <a:pPr indent="0" lvl="0" marL="0" rtl="0" algn="l">
              <a:spcBef>
                <a:spcPts val="0"/>
              </a:spcBef>
              <a:spcAft>
                <a:spcPts val="0"/>
              </a:spcAft>
              <a:buClr>
                <a:schemeClr val="dk1"/>
              </a:buClr>
              <a:buSzPts val="1100"/>
              <a:buFont typeface="Arial"/>
              <a:buNone/>
            </a:pPr>
            <a:r>
              <a:rPr lang="en" sz="1800">
                <a:solidFill>
                  <a:srgbClr val="000000"/>
                </a:solidFill>
              </a:rPr>
              <a:t>Overview</a:t>
            </a:r>
            <a:endParaRPr>
              <a:solidFill>
                <a:srgbClr val="000000"/>
              </a:solidFill>
            </a:endParaRPr>
          </a:p>
        </p:txBody>
      </p:sp>
      <p:sp>
        <p:nvSpPr>
          <p:cNvPr id="229" name="Google Shape;229;p38"/>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Using already created instance of some type to clone it and complete it for particular needs</a:t>
            </a:r>
            <a:endParaRPr/>
          </a:p>
        </p:txBody>
      </p:sp>
      <p:pic>
        <p:nvPicPr>
          <p:cNvPr id="230" name="Google Shape;230;p38"/>
          <p:cNvPicPr preferRelativeResize="0"/>
          <p:nvPr/>
        </p:nvPicPr>
        <p:blipFill>
          <a:blip r:embed="rId3">
            <a:alphaModFix/>
          </a:blip>
          <a:stretch>
            <a:fillRect/>
          </a:stretch>
        </p:blipFill>
        <p:spPr>
          <a:xfrm>
            <a:off x="2743975" y="1739250"/>
            <a:ext cx="3695774" cy="31346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34" name="Shape 234"/>
        <p:cNvGrpSpPr/>
        <p:nvPr/>
      </p:nvGrpSpPr>
      <p:grpSpPr>
        <a:xfrm>
          <a:off x="0" y="0"/>
          <a:ext cx="0" cy="0"/>
          <a:chOff x="0" y="0"/>
          <a:chExt cx="0" cy="0"/>
        </a:xfrm>
      </p:grpSpPr>
      <p:sp>
        <p:nvSpPr>
          <p:cNvPr id="235" name="Google Shape;235;p39"/>
          <p:cNvSpPr txBox="1"/>
          <p:nvPr>
            <p:ph type="title"/>
          </p:nvPr>
        </p:nvSpPr>
        <p:spPr>
          <a:xfrm>
            <a:off x="311700" y="315925"/>
            <a:ext cx="8520600" cy="831300"/>
          </a:xfrm>
          <a:prstGeom prst="rect">
            <a:avLst/>
          </a:prstGeom>
          <a:solidFill>
            <a:srgbClr val="DD7E6B"/>
          </a:solidFill>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00000"/>
                </a:solidFill>
              </a:rPr>
              <a:t>Prototype</a:t>
            </a:r>
            <a:endParaRPr>
              <a:solidFill>
                <a:srgbClr val="000000"/>
              </a:solidFill>
            </a:endParaRPr>
          </a:p>
          <a:p>
            <a:pPr indent="0" lvl="0" marL="0" rtl="0" algn="l">
              <a:spcBef>
                <a:spcPts val="0"/>
              </a:spcBef>
              <a:spcAft>
                <a:spcPts val="0"/>
              </a:spcAft>
              <a:buClr>
                <a:schemeClr val="dk1"/>
              </a:buClr>
              <a:buSzPts val="1100"/>
              <a:buFont typeface="Arial"/>
              <a:buNone/>
            </a:pPr>
            <a:r>
              <a:rPr lang="en" sz="1800">
                <a:solidFill>
                  <a:srgbClr val="000000"/>
                </a:solidFill>
              </a:rPr>
              <a:t>Implementation</a:t>
            </a:r>
            <a:endParaRPr>
              <a:solidFill>
                <a:srgbClr val="000000"/>
              </a:solidFill>
            </a:endParaRPr>
          </a:p>
        </p:txBody>
      </p:sp>
      <p:sp>
        <p:nvSpPr>
          <p:cNvPr id="236" name="Google Shape;236;p39"/>
          <p:cNvSpPr txBox="1"/>
          <p:nvPr>
            <p:ph idx="1" type="body"/>
          </p:nvPr>
        </p:nvSpPr>
        <p:spPr>
          <a:xfrm>
            <a:off x="311700" y="1240300"/>
            <a:ext cx="4305600" cy="3548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002FA6"/>
                </a:solidFill>
                <a:latin typeface="Arial"/>
                <a:ea typeface="Arial"/>
                <a:cs typeface="Arial"/>
                <a:sym typeface="Arial"/>
              </a:rPr>
              <a:t>type </a:t>
            </a:r>
            <a:r>
              <a:rPr lang="en">
                <a:latin typeface="Arial"/>
                <a:ea typeface="Arial"/>
                <a:cs typeface="Arial"/>
                <a:sym typeface="Arial"/>
              </a:rPr>
              <a:t>Shirt </a:t>
            </a:r>
            <a:r>
              <a:rPr lang="en">
                <a:solidFill>
                  <a:srgbClr val="002FA6"/>
                </a:solidFill>
                <a:latin typeface="Arial"/>
                <a:ea typeface="Arial"/>
                <a:cs typeface="Arial"/>
                <a:sym typeface="Arial"/>
              </a:rPr>
              <a:t>struct </a:t>
            </a:r>
            <a:r>
              <a:rPr lang="en">
                <a:solidFill>
                  <a:srgbClr val="121314"/>
                </a:solidFill>
                <a:latin typeface="Arial"/>
                <a:ea typeface="Arial"/>
                <a:cs typeface="Arial"/>
                <a:sym typeface="Arial"/>
              </a:rPr>
              <a:t>{</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None/>
            </a:pPr>
            <a:r>
              <a:rPr lang="en">
                <a:solidFill>
                  <a:srgbClr val="121314"/>
                </a:solidFill>
                <a:latin typeface="Arial"/>
                <a:ea typeface="Arial"/>
                <a:cs typeface="Arial"/>
                <a:sym typeface="Arial"/>
              </a:rPr>
              <a:t>  </a:t>
            </a:r>
            <a:r>
              <a:rPr lang="en">
                <a:latin typeface="Arial"/>
                <a:ea typeface="Arial"/>
                <a:cs typeface="Arial"/>
                <a:sym typeface="Arial"/>
              </a:rPr>
              <a:t>Price float32</a:t>
            </a:r>
            <a:endParaRPr>
              <a:latin typeface="Arial"/>
              <a:ea typeface="Arial"/>
              <a:cs typeface="Arial"/>
              <a:sym typeface="Arial"/>
            </a:endParaRPr>
          </a:p>
          <a:p>
            <a:pPr indent="0" lvl="0" marL="0" rtl="0" algn="l">
              <a:lnSpc>
                <a:spcPct val="100000"/>
              </a:lnSpc>
              <a:spcBef>
                <a:spcPts val="0"/>
              </a:spcBef>
              <a:spcAft>
                <a:spcPts val="0"/>
              </a:spcAft>
              <a:buNone/>
            </a:pPr>
            <a:r>
              <a:rPr lang="en">
                <a:latin typeface="Arial"/>
                <a:ea typeface="Arial"/>
                <a:cs typeface="Arial"/>
                <a:sym typeface="Arial"/>
              </a:rPr>
              <a:t>  Color string</a:t>
            </a:r>
            <a:endParaRPr>
              <a:latin typeface="Arial"/>
              <a:ea typeface="Arial"/>
              <a:cs typeface="Arial"/>
              <a:sym typeface="Arial"/>
            </a:endParaRPr>
          </a:p>
          <a:p>
            <a:pPr indent="0" lvl="0" marL="0" rtl="0" algn="l">
              <a:lnSpc>
                <a:spcPct val="100000"/>
              </a:lnSpc>
              <a:spcBef>
                <a:spcPts val="0"/>
              </a:spcBef>
              <a:spcAft>
                <a:spcPts val="0"/>
              </a:spcAft>
              <a:buNone/>
            </a:pPr>
            <a:r>
              <a:rPr lang="en">
                <a:solidFill>
                  <a:srgbClr val="121314"/>
                </a:solidFill>
                <a:latin typeface="Arial"/>
                <a:ea typeface="Arial"/>
                <a:cs typeface="Arial"/>
                <a:sym typeface="Arial"/>
              </a:rPr>
              <a:t>}</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None/>
            </a:pPr>
            <a:r>
              <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None/>
            </a:pPr>
            <a:r>
              <a:rPr lang="en">
                <a:solidFill>
                  <a:srgbClr val="002FA6"/>
                </a:solidFill>
                <a:latin typeface="Arial"/>
                <a:ea typeface="Arial"/>
                <a:cs typeface="Arial"/>
                <a:sym typeface="Arial"/>
              </a:rPr>
              <a:t>var </a:t>
            </a:r>
            <a:r>
              <a:rPr lang="en">
                <a:latin typeface="Arial"/>
                <a:ea typeface="Arial"/>
                <a:cs typeface="Arial"/>
                <a:sym typeface="Arial"/>
              </a:rPr>
              <a:t>whitePrototype </a:t>
            </a:r>
            <a:r>
              <a:rPr lang="en">
                <a:solidFill>
                  <a:srgbClr val="121314"/>
                </a:solidFill>
                <a:latin typeface="Arial"/>
                <a:ea typeface="Arial"/>
                <a:cs typeface="Arial"/>
                <a:sym typeface="Arial"/>
              </a:rPr>
              <a:t>= &amp;</a:t>
            </a:r>
            <a:r>
              <a:rPr lang="en">
                <a:latin typeface="Arial"/>
                <a:ea typeface="Arial"/>
                <a:cs typeface="Arial"/>
                <a:sym typeface="Arial"/>
              </a:rPr>
              <a:t>Shirt</a:t>
            </a:r>
            <a:r>
              <a:rPr lang="en">
                <a:solidFill>
                  <a:srgbClr val="121314"/>
                </a:solidFill>
                <a:latin typeface="Arial"/>
                <a:ea typeface="Arial"/>
                <a:cs typeface="Arial"/>
                <a:sym typeface="Arial"/>
              </a:rPr>
              <a:t>{</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None/>
            </a:pPr>
            <a:r>
              <a:rPr lang="en">
                <a:solidFill>
                  <a:srgbClr val="121314"/>
                </a:solidFill>
                <a:latin typeface="Arial"/>
                <a:ea typeface="Arial"/>
                <a:cs typeface="Arial"/>
                <a:sym typeface="Arial"/>
              </a:rPr>
              <a:t>  </a:t>
            </a:r>
            <a:r>
              <a:rPr lang="en">
                <a:latin typeface="Arial"/>
                <a:ea typeface="Arial"/>
                <a:cs typeface="Arial"/>
                <a:sym typeface="Arial"/>
              </a:rPr>
              <a:t>Price</a:t>
            </a:r>
            <a:r>
              <a:rPr lang="en">
                <a:solidFill>
                  <a:srgbClr val="121314"/>
                </a:solidFill>
                <a:latin typeface="Arial"/>
                <a:ea typeface="Arial"/>
                <a:cs typeface="Arial"/>
                <a:sym typeface="Arial"/>
              </a:rPr>
              <a:t>: </a:t>
            </a:r>
            <a:r>
              <a:rPr lang="en">
                <a:solidFill>
                  <a:srgbClr val="1649E0"/>
                </a:solidFill>
                <a:latin typeface="Arial"/>
                <a:ea typeface="Arial"/>
                <a:cs typeface="Arial"/>
                <a:sym typeface="Arial"/>
              </a:rPr>
              <a:t>15.00</a:t>
            </a:r>
            <a:r>
              <a:rPr lang="en">
                <a:solidFill>
                  <a:srgbClr val="121314"/>
                </a:solidFill>
                <a:latin typeface="Arial"/>
                <a:ea typeface="Arial"/>
                <a:cs typeface="Arial"/>
                <a:sym typeface="Arial"/>
              </a:rPr>
              <a:t>,</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None/>
            </a:pPr>
            <a:r>
              <a:rPr lang="en">
                <a:solidFill>
                  <a:srgbClr val="121314"/>
                </a:solidFill>
                <a:latin typeface="Arial"/>
                <a:ea typeface="Arial"/>
                <a:cs typeface="Arial"/>
                <a:sym typeface="Arial"/>
              </a:rPr>
              <a:t>  </a:t>
            </a:r>
            <a:r>
              <a:rPr lang="en">
                <a:latin typeface="Arial"/>
                <a:ea typeface="Arial"/>
                <a:cs typeface="Arial"/>
                <a:sym typeface="Arial"/>
              </a:rPr>
              <a:t>Color</a:t>
            </a:r>
            <a:r>
              <a:rPr lang="en">
                <a:solidFill>
                  <a:srgbClr val="121314"/>
                </a:solidFill>
                <a:latin typeface="Arial"/>
                <a:ea typeface="Arial"/>
                <a:cs typeface="Arial"/>
                <a:sym typeface="Arial"/>
              </a:rPr>
              <a:t>: </a:t>
            </a:r>
            <a:r>
              <a:rPr lang="en">
                <a:latin typeface="Arial"/>
                <a:ea typeface="Arial"/>
                <a:cs typeface="Arial"/>
                <a:sym typeface="Arial"/>
              </a:rPr>
              <a:t>White</a:t>
            </a:r>
            <a:r>
              <a:rPr lang="en">
                <a:solidFill>
                  <a:srgbClr val="121314"/>
                </a:solidFill>
                <a:latin typeface="Arial"/>
                <a:ea typeface="Arial"/>
                <a:cs typeface="Arial"/>
                <a:sym typeface="Arial"/>
              </a:rPr>
              <a:t>,</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None/>
            </a:pPr>
            <a:r>
              <a:rPr lang="en">
                <a:solidFill>
                  <a:srgbClr val="121314"/>
                </a:solidFill>
                <a:latin typeface="Arial"/>
                <a:ea typeface="Arial"/>
                <a:cs typeface="Arial"/>
                <a:sym typeface="Arial"/>
              </a:rPr>
              <a:t>}</a:t>
            </a:r>
            <a:endParaRPr>
              <a:solidFill>
                <a:srgbClr val="000000"/>
              </a:solidFill>
              <a:latin typeface="Courier New"/>
              <a:ea typeface="Courier New"/>
              <a:cs typeface="Courier New"/>
              <a:sym typeface="Courier New"/>
            </a:endParaRPr>
          </a:p>
        </p:txBody>
      </p:sp>
      <p:sp>
        <p:nvSpPr>
          <p:cNvPr id="237" name="Google Shape;237;p39"/>
          <p:cNvSpPr txBox="1"/>
          <p:nvPr>
            <p:ph idx="1" type="body"/>
          </p:nvPr>
        </p:nvSpPr>
        <p:spPr>
          <a:xfrm>
            <a:off x="4909000" y="1190025"/>
            <a:ext cx="3882300" cy="3548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002FA6"/>
                </a:solidFill>
                <a:latin typeface="Arial"/>
                <a:ea typeface="Arial"/>
                <a:cs typeface="Arial"/>
                <a:sym typeface="Arial"/>
              </a:rPr>
              <a:t>type </a:t>
            </a:r>
            <a:r>
              <a:rPr lang="en">
                <a:latin typeface="Arial"/>
                <a:ea typeface="Arial"/>
                <a:cs typeface="Arial"/>
                <a:sym typeface="Arial"/>
              </a:rPr>
              <a:t>ShirtCloner </a:t>
            </a:r>
            <a:r>
              <a:rPr lang="en">
                <a:solidFill>
                  <a:srgbClr val="002FA6"/>
                </a:solidFill>
                <a:latin typeface="Arial"/>
                <a:ea typeface="Arial"/>
                <a:cs typeface="Arial"/>
                <a:sym typeface="Arial"/>
              </a:rPr>
              <a:t>interface </a:t>
            </a:r>
            <a:r>
              <a:rPr lang="en">
                <a:solidFill>
                  <a:srgbClr val="121314"/>
                </a:solidFill>
                <a:latin typeface="Arial"/>
                <a:ea typeface="Arial"/>
                <a:cs typeface="Arial"/>
                <a:sym typeface="Arial"/>
              </a:rPr>
              <a:t>{</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None/>
            </a:pPr>
            <a:r>
              <a:rPr lang="en">
                <a:solidFill>
                  <a:srgbClr val="121314"/>
                </a:solidFill>
                <a:latin typeface="Arial"/>
                <a:ea typeface="Arial"/>
                <a:cs typeface="Arial"/>
                <a:sym typeface="Arial"/>
              </a:rPr>
              <a:t>  </a:t>
            </a:r>
            <a:r>
              <a:rPr lang="en">
                <a:latin typeface="Arial"/>
                <a:ea typeface="Arial"/>
                <a:cs typeface="Arial"/>
                <a:sym typeface="Arial"/>
              </a:rPr>
              <a:t>GetClone</a:t>
            </a:r>
            <a:r>
              <a:rPr lang="en">
                <a:solidFill>
                  <a:srgbClr val="121314"/>
                </a:solidFill>
                <a:latin typeface="Arial"/>
                <a:ea typeface="Arial"/>
                <a:cs typeface="Arial"/>
                <a:sym typeface="Arial"/>
              </a:rPr>
              <a:t>(</a:t>
            </a:r>
            <a:r>
              <a:rPr lang="en">
                <a:latin typeface="Arial"/>
                <a:ea typeface="Arial"/>
                <a:cs typeface="Arial"/>
                <a:sym typeface="Arial"/>
              </a:rPr>
              <a:t>s string</a:t>
            </a:r>
            <a:r>
              <a:rPr lang="en">
                <a:solidFill>
                  <a:srgbClr val="121314"/>
                </a:solidFill>
                <a:latin typeface="Arial"/>
                <a:ea typeface="Arial"/>
                <a:cs typeface="Arial"/>
                <a:sym typeface="Arial"/>
              </a:rPr>
              <a:t>) (</a:t>
            </a:r>
            <a:r>
              <a:rPr lang="en">
                <a:latin typeface="Arial"/>
                <a:ea typeface="Arial"/>
                <a:cs typeface="Arial"/>
                <a:sym typeface="Arial"/>
              </a:rPr>
              <a:t>ItemInfoGetter</a:t>
            </a:r>
            <a:r>
              <a:rPr lang="en">
                <a:solidFill>
                  <a:srgbClr val="121314"/>
                </a:solidFill>
                <a:latin typeface="Arial"/>
                <a:ea typeface="Arial"/>
                <a:cs typeface="Arial"/>
                <a:sym typeface="Arial"/>
              </a:rPr>
              <a:t>, </a:t>
            </a:r>
            <a:r>
              <a:rPr lang="en">
                <a:latin typeface="Arial"/>
                <a:ea typeface="Arial"/>
                <a:cs typeface="Arial"/>
                <a:sym typeface="Arial"/>
              </a:rPr>
              <a:t>error</a:t>
            </a:r>
            <a:r>
              <a:rPr lang="en">
                <a:solidFill>
                  <a:srgbClr val="121314"/>
                </a:solidFill>
                <a:latin typeface="Arial"/>
                <a:ea typeface="Arial"/>
                <a:cs typeface="Arial"/>
                <a:sym typeface="Arial"/>
              </a:rPr>
              <a:t>)</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None/>
            </a:pPr>
            <a:r>
              <a:rPr lang="en">
                <a:solidFill>
                  <a:srgbClr val="121314"/>
                </a:solidFill>
                <a:latin typeface="Arial"/>
                <a:ea typeface="Arial"/>
                <a:cs typeface="Arial"/>
                <a:sym typeface="Arial"/>
              </a:rPr>
              <a:t>}</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None/>
            </a:pPr>
            <a:r>
              <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None/>
            </a:pPr>
            <a:r>
              <a:rPr lang="en">
                <a:solidFill>
                  <a:srgbClr val="002FA6"/>
                </a:solidFill>
                <a:latin typeface="Arial"/>
                <a:ea typeface="Arial"/>
                <a:cs typeface="Arial"/>
                <a:sym typeface="Arial"/>
              </a:rPr>
              <a:t>type </a:t>
            </a:r>
            <a:r>
              <a:rPr lang="en">
                <a:latin typeface="Arial"/>
                <a:ea typeface="Arial"/>
                <a:cs typeface="Arial"/>
                <a:sym typeface="Arial"/>
              </a:rPr>
              <a:t>ShirtsCache </a:t>
            </a:r>
            <a:r>
              <a:rPr lang="en">
                <a:solidFill>
                  <a:srgbClr val="002FA6"/>
                </a:solidFill>
                <a:latin typeface="Arial"/>
                <a:ea typeface="Arial"/>
                <a:cs typeface="Arial"/>
                <a:sym typeface="Arial"/>
              </a:rPr>
              <a:t>struct</a:t>
            </a:r>
            <a:r>
              <a:rPr lang="en">
                <a:solidFill>
                  <a:srgbClr val="121314"/>
                </a:solidFill>
                <a:latin typeface="Arial"/>
                <a:ea typeface="Arial"/>
                <a:cs typeface="Arial"/>
                <a:sym typeface="Arial"/>
              </a:rPr>
              <a:t>{}</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None/>
            </a:pPr>
            <a:r>
              <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None/>
            </a:pPr>
            <a:r>
              <a:rPr lang="en">
                <a:solidFill>
                  <a:srgbClr val="002FA6"/>
                </a:solidFill>
                <a:latin typeface="Arial"/>
                <a:ea typeface="Arial"/>
                <a:cs typeface="Arial"/>
                <a:sym typeface="Arial"/>
              </a:rPr>
              <a:t>func </a:t>
            </a:r>
            <a:r>
              <a:rPr lang="en">
                <a:latin typeface="Arial"/>
                <a:ea typeface="Arial"/>
                <a:cs typeface="Arial"/>
                <a:sym typeface="Arial"/>
              </a:rPr>
              <a:t>GetShirtsCloner</a:t>
            </a:r>
            <a:r>
              <a:rPr lang="en">
                <a:solidFill>
                  <a:srgbClr val="121314"/>
                </a:solidFill>
                <a:latin typeface="Arial"/>
                <a:ea typeface="Arial"/>
                <a:cs typeface="Arial"/>
                <a:sym typeface="Arial"/>
              </a:rPr>
              <a:t>() </a:t>
            </a:r>
            <a:r>
              <a:rPr lang="en">
                <a:latin typeface="Arial"/>
                <a:ea typeface="Arial"/>
                <a:cs typeface="Arial"/>
                <a:sym typeface="Arial"/>
              </a:rPr>
              <a:t>ShirtCloner </a:t>
            </a:r>
            <a:r>
              <a:rPr lang="en">
                <a:solidFill>
                  <a:srgbClr val="121314"/>
                </a:solidFill>
                <a:latin typeface="Arial"/>
                <a:ea typeface="Arial"/>
                <a:cs typeface="Arial"/>
                <a:sym typeface="Arial"/>
              </a:rPr>
              <a:t>{</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None/>
            </a:pPr>
            <a:r>
              <a:rPr lang="en">
                <a:solidFill>
                  <a:srgbClr val="121314"/>
                </a:solidFill>
                <a:latin typeface="Arial"/>
                <a:ea typeface="Arial"/>
                <a:cs typeface="Arial"/>
                <a:sym typeface="Arial"/>
              </a:rPr>
              <a:t>  </a:t>
            </a:r>
            <a:r>
              <a:rPr lang="en">
                <a:solidFill>
                  <a:srgbClr val="002FA6"/>
                </a:solidFill>
                <a:latin typeface="Arial"/>
                <a:ea typeface="Arial"/>
                <a:cs typeface="Arial"/>
                <a:sym typeface="Arial"/>
              </a:rPr>
              <a:t>return </a:t>
            </a:r>
            <a:r>
              <a:rPr lang="en">
                <a:latin typeface="Arial"/>
                <a:ea typeface="Arial"/>
                <a:cs typeface="Arial"/>
                <a:sym typeface="Arial"/>
              </a:rPr>
              <a:t>new</a:t>
            </a:r>
            <a:r>
              <a:rPr lang="en">
                <a:solidFill>
                  <a:srgbClr val="121314"/>
                </a:solidFill>
                <a:latin typeface="Arial"/>
                <a:ea typeface="Arial"/>
                <a:cs typeface="Arial"/>
                <a:sym typeface="Arial"/>
              </a:rPr>
              <a:t>(</a:t>
            </a:r>
            <a:r>
              <a:rPr lang="en">
                <a:latin typeface="Arial"/>
                <a:ea typeface="Arial"/>
                <a:cs typeface="Arial"/>
                <a:sym typeface="Arial"/>
              </a:rPr>
              <a:t>ShirtsCache</a:t>
            </a:r>
            <a:r>
              <a:rPr lang="en">
                <a:solidFill>
                  <a:srgbClr val="121314"/>
                </a:solidFill>
                <a:latin typeface="Arial"/>
                <a:ea typeface="Arial"/>
                <a:cs typeface="Arial"/>
                <a:sym typeface="Arial"/>
              </a:rPr>
              <a:t>)</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None/>
            </a:pPr>
            <a:r>
              <a:rPr lang="en">
                <a:solidFill>
                  <a:srgbClr val="121314"/>
                </a:solidFill>
                <a:latin typeface="Arial"/>
                <a:ea typeface="Arial"/>
                <a:cs typeface="Arial"/>
                <a:sym typeface="Arial"/>
              </a:rPr>
              <a:t>}</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800">
              <a:latin typeface="Courier New"/>
              <a:ea typeface="Courier New"/>
              <a:cs typeface="Courier New"/>
              <a:sym typeface="Courier New"/>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41" name="Shape 241"/>
        <p:cNvGrpSpPr/>
        <p:nvPr/>
      </p:nvGrpSpPr>
      <p:grpSpPr>
        <a:xfrm>
          <a:off x="0" y="0"/>
          <a:ext cx="0" cy="0"/>
          <a:chOff x="0" y="0"/>
          <a:chExt cx="0" cy="0"/>
        </a:xfrm>
      </p:grpSpPr>
      <p:sp>
        <p:nvSpPr>
          <p:cNvPr id="242" name="Google Shape;242;p40"/>
          <p:cNvSpPr txBox="1"/>
          <p:nvPr>
            <p:ph type="title"/>
          </p:nvPr>
        </p:nvSpPr>
        <p:spPr>
          <a:xfrm>
            <a:off x="311700" y="315925"/>
            <a:ext cx="8520600" cy="831300"/>
          </a:xfrm>
          <a:prstGeom prst="rect">
            <a:avLst/>
          </a:prstGeom>
          <a:solidFill>
            <a:srgbClr val="DD7E6B"/>
          </a:solidFill>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00000"/>
                </a:solidFill>
              </a:rPr>
              <a:t>Prototype</a:t>
            </a:r>
            <a:endParaRPr>
              <a:solidFill>
                <a:srgbClr val="000000"/>
              </a:solidFill>
            </a:endParaRPr>
          </a:p>
          <a:p>
            <a:pPr indent="0" lvl="0" marL="0" rtl="0" algn="l">
              <a:spcBef>
                <a:spcPts val="0"/>
              </a:spcBef>
              <a:spcAft>
                <a:spcPts val="0"/>
              </a:spcAft>
              <a:buClr>
                <a:schemeClr val="dk1"/>
              </a:buClr>
              <a:buSzPts val="1100"/>
              <a:buFont typeface="Arial"/>
              <a:buNone/>
            </a:pPr>
            <a:r>
              <a:rPr lang="en" sz="1800">
                <a:solidFill>
                  <a:srgbClr val="000000"/>
                </a:solidFill>
              </a:rPr>
              <a:t>Implementation</a:t>
            </a:r>
            <a:endParaRPr>
              <a:solidFill>
                <a:srgbClr val="000000"/>
              </a:solidFill>
            </a:endParaRPr>
          </a:p>
        </p:txBody>
      </p:sp>
      <p:sp>
        <p:nvSpPr>
          <p:cNvPr id="243" name="Google Shape;243;p40"/>
          <p:cNvSpPr txBox="1"/>
          <p:nvPr>
            <p:ph idx="1" type="body"/>
          </p:nvPr>
        </p:nvSpPr>
        <p:spPr>
          <a:xfrm>
            <a:off x="311700" y="1240300"/>
            <a:ext cx="4305600" cy="3548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rgbClr val="002FA6"/>
                </a:solidFill>
                <a:latin typeface="Arial"/>
                <a:ea typeface="Arial"/>
                <a:cs typeface="Arial"/>
                <a:sym typeface="Arial"/>
              </a:rPr>
              <a:t>func </a:t>
            </a:r>
            <a:r>
              <a:rPr lang="en">
                <a:solidFill>
                  <a:srgbClr val="121314"/>
                </a:solidFill>
                <a:latin typeface="Arial"/>
                <a:ea typeface="Arial"/>
                <a:cs typeface="Arial"/>
                <a:sym typeface="Arial"/>
              </a:rPr>
              <a:t>(</a:t>
            </a:r>
            <a:r>
              <a:rPr lang="en">
                <a:latin typeface="Arial"/>
                <a:ea typeface="Arial"/>
                <a:cs typeface="Arial"/>
                <a:sym typeface="Arial"/>
              </a:rPr>
              <a:t>sc </a:t>
            </a:r>
            <a:r>
              <a:rPr lang="en">
                <a:solidFill>
                  <a:srgbClr val="121314"/>
                </a:solidFill>
                <a:latin typeface="Arial"/>
                <a:ea typeface="Arial"/>
                <a:cs typeface="Arial"/>
                <a:sym typeface="Arial"/>
              </a:rPr>
              <a:t>*</a:t>
            </a:r>
            <a:r>
              <a:rPr lang="en">
                <a:latin typeface="Arial"/>
                <a:ea typeface="Arial"/>
                <a:cs typeface="Arial"/>
                <a:sym typeface="Arial"/>
              </a:rPr>
              <a:t>ShirtsCache</a:t>
            </a:r>
            <a:r>
              <a:rPr lang="en">
                <a:solidFill>
                  <a:srgbClr val="121314"/>
                </a:solidFill>
                <a:latin typeface="Arial"/>
                <a:ea typeface="Arial"/>
                <a:cs typeface="Arial"/>
                <a:sym typeface="Arial"/>
              </a:rPr>
              <a:t>) </a:t>
            </a:r>
            <a:r>
              <a:rPr lang="en">
                <a:latin typeface="Arial"/>
                <a:ea typeface="Arial"/>
                <a:cs typeface="Arial"/>
                <a:sym typeface="Arial"/>
              </a:rPr>
              <a:t>GetClone</a:t>
            </a:r>
            <a:r>
              <a:rPr lang="en">
                <a:solidFill>
                  <a:srgbClr val="121314"/>
                </a:solidFill>
                <a:latin typeface="Arial"/>
                <a:ea typeface="Arial"/>
                <a:cs typeface="Arial"/>
                <a:sym typeface="Arial"/>
              </a:rPr>
              <a:t>(</a:t>
            </a:r>
            <a:r>
              <a:rPr lang="en">
                <a:latin typeface="Arial"/>
                <a:ea typeface="Arial"/>
                <a:cs typeface="Arial"/>
                <a:sym typeface="Arial"/>
              </a:rPr>
              <a:t>s string</a:t>
            </a:r>
            <a:r>
              <a:rPr lang="en">
                <a:solidFill>
                  <a:srgbClr val="121314"/>
                </a:solidFill>
                <a:latin typeface="Arial"/>
                <a:ea typeface="Arial"/>
                <a:cs typeface="Arial"/>
                <a:sym typeface="Arial"/>
              </a:rPr>
              <a:t>) (</a:t>
            </a:r>
            <a:r>
              <a:rPr lang="en">
                <a:latin typeface="Arial"/>
                <a:ea typeface="Arial"/>
                <a:cs typeface="Arial"/>
                <a:sym typeface="Arial"/>
              </a:rPr>
              <a:t>ItemInfoGetter</a:t>
            </a:r>
            <a:r>
              <a:rPr lang="en">
                <a:solidFill>
                  <a:srgbClr val="121314"/>
                </a:solidFill>
                <a:latin typeface="Arial"/>
                <a:ea typeface="Arial"/>
                <a:cs typeface="Arial"/>
                <a:sym typeface="Arial"/>
              </a:rPr>
              <a:t>, </a:t>
            </a:r>
            <a:r>
              <a:rPr lang="en">
                <a:latin typeface="Arial"/>
                <a:ea typeface="Arial"/>
                <a:cs typeface="Arial"/>
                <a:sym typeface="Arial"/>
              </a:rPr>
              <a:t>error</a:t>
            </a:r>
            <a:r>
              <a:rPr lang="en">
                <a:solidFill>
                  <a:srgbClr val="121314"/>
                </a:solidFill>
                <a:latin typeface="Arial"/>
                <a:ea typeface="Arial"/>
                <a:cs typeface="Arial"/>
                <a:sym typeface="Arial"/>
              </a:rPr>
              <a:t>) {</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latin typeface="Arial"/>
                <a:ea typeface="Arial"/>
                <a:cs typeface="Arial"/>
                <a:sym typeface="Arial"/>
              </a:rPr>
              <a:t>  </a:t>
            </a:r>
            <a:r>
              <a:rPr lang="en">
                <a:solidFill>
                  <a:srgbClr val="002FA6"/>
                </a:solidFill>
                <a:latin typeface="Arial"/>
                <a:ea typeface="Arial"/>
                <a:cs typeface="Arial"/>
                <a:sym typeface="Arial"/>
              </a:rPr>
              <a:t>switch </a:t>
            </a:r>
            <a:r>
              <a:rPr lang="en">
                <a:latin typeface="Arial"/>
                <a:ea typeface="Arial"/>
                <a:cs typeface="Arial"/>
                <a:sym typeface="Arial"/>
              </a:rPr>
              <a:t>s </a:t>
            </a:r>
            <a:r>
              <a:rPr lang="en">
                <a:solidFill>
                  <a:srgbClr val="121314"/>
                </a:solidFill>
                <a:latin typeface="Arial"/>
                <a:ea typeface="Arial"/>
                <a:cs typeface="Arial"/>
                <a:sym typeface="Arial"/>
              </a:rPr>
              <a:t>{</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latin typeface="Arial"/>
                <a:ea typeface="Arial"/>
                <a:cs typeface="Arial"/>
                <a:sym typeface="Arial"/>
              </a:rPr>
              <a:t>  </a:t>
            </a:r>
            <a:r>
              <a:rPr lang="en">
                <a:solidFill>
                  <a:srgbClr val="002FA6"/>
                </a:solidFill>
                <a:latin typeface="Arial"/>
                <a:ea typeface="Arial"/>
                <a:cs typeface="Arial"/>
                <a:sym typeface="Arial"/>
              </a:rPr>
              <a:t>case </a:t>
            </a:r>
            <a:r>
              <a:rPr lang="en">
                <a:solidFill>
                  <a:srgbClr val="067D17"/>
                </a:solidFill>
                <a:latin typeface="Arial"/>
                <a:ea typeface="Arial"/>
                <a:cs typeface="Arial"/>
                <a:sym typeface="Arial"/>
              </a:rPr>
              <a:t>"White"</a:t>
            </a:r>
            <a:r>
              <a:rPr lang="en">
                <a:solidFill>
                  <a:srgbClr val="121314"/>
                </a:solidFill>
                <a:latin typeface="Arial"/>
                <a:ea typeface="Arial"/>
                <a:cs typeface="Arial"/>
                <a:sym typeface="Arial"/>
              </a:rPr>
              <a:t>:</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latin typeface="Arial"/>
                <a:ea typeface="Arial"/>
                <a:cs typeface="Arial"/>
                <a:sym typeface="Arial"/>
              </a:rPr>
              <a:t>     </a:t>
            </a:r>
            <a:r>
              <a:rPr lang="en">
                <a:latin typeface="Arial"/>
                <a:ea typeface="Arial"/>
                <a:cs typeface="Arial"/>
                <a:sym typeface="Arial"/>
              </a:rPr>
              <a:t>newItem </a:t>
            </a:r>
            <a:r>
              <a:rPr lang="en">
                <a:solidFill>
                  <a:srgbClr val="121314"/>
                </a:solidFill>
                <a:latin typeface="Arial"/>
                <a:ea typeface="Arial"/>
                <a:cs typeface="Arial"/>
                <a:sym typeface="Arial"/>
              </a:rPr>
              <a:t>:= *</a:t>
            </a:r>
            <a:r>
              <a:rPr lang="en">
                <a:latin typeface="Arial"/>
                <a:ea typeface="Arial"/>
                <a:cs typeface="Arial"/>
                <a:sym typeface="Arial"/>
              </a:rPr>
              <a:t>whitePrototype</a:t>
            </a:r>
            <a:endParaRPr>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latin typeface="Arial"/>
                <a:ea typeface="Arial"/>
                <a:cs typeface="Arial"/>
                <a:sym typeface="Arial"/>
              </a:rPr>
              <a:t>     </a:t>
            </a:r>
            <a:r>
              <a:rPr lang="en">
                <a:solidFill>
                  <a:srgbClr val="002FA6"/>
                </a:solidFill>
                <a:latin typeface="Arial"/>
                <a:ea typeface="Arial"/>
                <a:cs typeface="Arial"/>
                <a:sym typeface="Arial"/>
              </a:rPr>
              <a:t>return </a:t>
            </a:r>
            <a:r>
              <a:rPr lang="en">
                <a:solidFill>
                  <a:srgbClr val="121314"/>
                </a:solidFill>
                <a:latin typeface="Arial"/>
                <a:ea typeface="Arial"/>
                <a:cs typeface="Arial"/>
                <a:sym typeface="Arial"/>
              </a:rPr>
              <a:t>&amp;</a:t>
            </a:r>
            <a:r>
              <a:rPr lang="en">
                <a:latin typeface="Arial"/>
                <a:ea typeface="Arial"/>
                <a:cs typeface="Arial"/>
                <a:sym typeface="Arial"/>
              </a:rPr>
              <a:t>newItem</a:t>
            </a:r>
            <a:r>
              <a:rPr lang="en">
                <a:solidFill>
                  <a:srgbClr val="121314"/>
                </a:solidFill>
                <a:latin typeface="Arial"/>
                <a:ea typeface="Arial"/>
                <a:cs typeface="Arial"/>
                <a:sym typeface="Arial"/>
              </a:rPr>
              <a:t>, </a:t>
            </a:r>
            <a:r>
              <a:rPr lang="en">
                <a:latin typeface="Arial"/>
                <a:ea typeface="Arial"/>
                <a:cs typeface="Arial"/>
                <a:sym typeface="Arial"/>
              </a:rPr>
              <a:t>nil</a:t>
            </a:r>
            <a:endParaRPr>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latin typeface="Arial"/>
                <a:ea typeface="Arial"/>
                <a:cs typeface="Arial"/>
                <a:sym typeface="Arial"/>
              </a:rPr>
              <a:t>  </a:t>
            </a:r>
            <a:r>
              <a:rPr lang="en">
                <a:solidFill>
                  <a:srgbClr val="002FA6"/>
                </a:solidFill>
                <a:latin typeface="Arial"/>
                <a:ea typeface="Arial"/>
                <a:cs typeface="Arial"/>
                <a:sym typeface="Arial"/>
              </a:rPr>
              <a:t>default</a:t>
            </a:r>
            <a:r>
              <a:rPr lang="en">
                <a:solidFill>
                  <a:srgbClr val="121314"/>
                </a:solidFill>
                <a:latin typeface="Arial"/>
                <a:ea typeface="Arial"/>
                <a:cs typeface="Arial"/>
                <a:sym typeface="Arial"/>
              </a:rPr>
              <a:t>:</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latin typeface="Arial"/>
                <a:ea typeface="Arial"/>
                <a:cs typeface="Arial"/>
                <a:sym typeface="Arial"/>
              </a:rPr>
              <a:t>     </a:t>
            </a:r>
            <a:r>
              <a:rPr lang="en">
                <a:solidFill>
                  <a:srgbClr val="002FA6"/>
                </a:solidFill>
                <a:latin typeface="Arial"/>
                <a:ea typeface="Arial"/>
                <a:cs typeface="Arial"/>
                <a:sym typeface="Arial"/>
              </a:rPr>
              <a:t>return </a:t>
            </a:r>
            <a:r>
              <a:rPr lang="en">
                <a:latin typeface="Arial"/>
                <a:ea typeface="Arial"/>
                <a:cs typeface="Arial"/>
                <a:sym typeface="Arial"/>
              </a:rPr>
              <a:t>nil</a:t>
            </a:r>
            <a:r>
              <a:rPr lang="en">
                <a:solidFill>
                  <a:srgbClr val="121314"/>
                </a:solidFill>
                <a:latin typeface="Arial"/>
                <a:ea typeface="Arial"/>
                <a:cs typeface="Arial"/>
                <a:sym typeface="Arial"/>
              </a:rPr>
              <a:t>, </a:t>
            </a:r>
            <a:r>
              <a:rPr lang="en">
                <a:latin typeface="Arial"/>
                <a:ea typeface="Arial"/>
                <a:cs typeface="Arial"/>
                <a:sym typeface="Arial"/>
              </a:rPr>
              <a:t>errors</a:t>
            </a:r>
            <a:r>
              <a:rPr lang="en">
                <a:solidFill>
                  <a:srgbClr val="121314"/>
                </a:solidFill>
                <a:latin typeface="Arial"/>
                <a:ea typeface="Arial"/>
                <a:cs typeface="Arial"/>
                <a:sym typeface="Arial"/>
              </a:rPr>
              <a:t>.</a:t>
            </a:r>
            <a:r>
              <a:rPr lang="en">
                <a:latin typeface="Arial"/>
                <a:ea typeface="Arial"/>
                <a:cs typeface="Arial"/>
                <a:sym typeface="Arial"/>
              </a:rPr>
              <a:t>New</a:t>
            </a:r>
            <a:r>
              <a:rPr lang="en">
                <a:solidFill>
                  <a:srgbClr val="121314"/>
                </a:solidFill>
                <a:latin typeface="Arial"/>
                <a:ea typeface="Arial"/>
                <a:cs typeface="Arial"/>
                <a:sym typeface="Arial"/>
              </a:rPr>
              <a:t>(</a:t>
            </a:r>
            <a:r>
              <a:rPr lang="en">
                <a:solidFill>
                  <a:srgbClr val="067D17"/>
                </a:solidFill>
                <a:latin typeface="Arial"/>
                <a:ea typeface="Arial"/>
                <a:cs typeface="Arial"/>
                <a:sym typeface="Arial"/>
              </a:rPr>
              <a:t>"shirt model not recognized"</a:t>
            </a:r>
            <a:r>
              <a:rPr lang="en">
                <a:solidFill>
                  <a:srgbClr val="121314"/>
                </a:solidFill>
                <a:latin typeface="Arial"/>
                <a:ea typeface="Arial"/>
                <a:cs typeface="Arial"/>
                <a:sym typeface="Arial"/>
              </a:rPr>
              <a:t>)</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latin typeface="Arial"/>
                <a:ea typeface="Arial"/>
                <a:cs typeface="Arial"/>
                <a:sym typeface="Arial"/>
              </a:rPr>
              <a:t>  }</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latin typeface="Arial"/>
                <a:ea typeface="Arial"/>
                <a:cs typeface="Arial"/>
                <a:sym typeface="Arial"/>
              </a:rPr>
              <a:t>}</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a:solidFill>
                <a:srgbClr val="121314"/>
              </a:solidFill>
              <a:latin typeface="Arial"/>
              <a:ea typeface="Arial"/>
              <a:cs typeface="Arial"/>
              <a:sym typeface="Arial"/>
            </a:endParaRPr>
          </a:p>
        </p:txBody>
      </p:sp>
      <p:sp>
        <p:nvSpPr>
          <p:cNvPr id="244" name="Google Shape;244;p40"/>
          <p:cNvSpPr txBox="1"/>
          <p:nvPr>
            <p:ph idx="1" type="body"/>
          </p:nvPr>
        </p:nvSpPr>
        <p:spPr>
          <a:xfrm>
            <a:off x="4909000" y="1190025"/>
            <a:ext cx="3882300" cy="3548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002FA6"/>
                </a:solidFill>
                <a:latin typeface="Arial"/>
                <a:ea typeface="Arial"/>
                <a:cs typeface="Arial"/>
                <a:sym typeface="Arial"/>
              </a:rPr>
              <a:t>type </a:t>
            </a:r>
            <a:r>
              <a:rPr lang="en">
                <a:latin typeface="Arial"/>
                <a:ea typeface="Arial"/>
                <a:cs typeface="Arial"/>
                <a:sym typeface="Arial"/>
              </a:rPr>
              <a:t>ItemInfoGetter </a:t>
            </a:r>
            <a:r>
              <a:rPr lang="en">
                <a:solidFill>
                  <a:srgbClr val="002FA6"/>
                </a:solidFill>
                <a:latin typeface="Arial"/>
                <a:ea typeface="Arial"/>
                <a:cs typeface="Arial"/>
                <a:sym typeface="Arial"/>
              </a:rPr>
              <a:t>interface </a:t>
            </a:r>
            <a:r>
              <a:rPr lang="en">
                <a:solidFill>
                  <a:srgbClr val="121314"/>
                </a:solidFill>
                <a:latin typeface="Arial"/>
                <a:ea typeface="Arial"/>
                <a:cs typeface="Arial"/>
                <a:sym typeface="Arial"/>
              </a:rPr>
              <a:t>{</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None/>
            </a:pPr>
            <a:r>
              <a:rPr lang="en">
                <a:solidFill>
                  <a:srgbClr val="121314"/>
                </a:solidFill>
                <a:latin typeface="Arial"/>
                <a:ea typeface="Arial"/>
                <a:cs typeface="Arial"/>
                <a:sym typeface="Arial"/>
              </a:rPr>
              <a:t>  </a:t>
            </a:r>
            <a:r>
              <a:rPr lang="en">
                <a:latin typeface="Arial"/>
                <a:ea typeface="Arial"/>
                <a:cs typeface="Arial"/>
                <a:sym typeface="Arial"/>
              </a:rPr>
              <a:t>GetInfo</a:t>
            </a:r>
            <a:r>
              <a:rPr lang="en">
                <a:solidFill>
                  <a:srgbClr val="121314"/>
                </a:solidFill>
                <a:latin typeface="Arial"/>
                <a:ea typeface="Arial"/>
                <a:cs typeface="Arial"/>
                <a:sym typeface="Arial"/>
              </a:rPr>
              <a:t>() </a:t>
            </a:r>
            <a:r>
              <a:rPr lang="en">
                <a:latin typeface="Arial"/>
                <a:ea typeface="Arial"/>
                <a:cs typeface="Arial"/>
                <a:sym typeface="Arial"/>
              </a:rPr>
              <a:t>string</a:t>
            </a:r>
            <a:endParaRPr>
              <a:latin typeface="Arial"/>
              <a:ea typeface="Arial"/>
              <a:cs typeface="Arial"/>
              <a:sym typeface="Arial"/>
            </a:endParaRPr>
          </a:p>
          <a:p>
            <a:pPr indent="0" lvl="0" marL="0" rtl="0" algn="l">
              <a:lnSpc>
                <a:spcPct val="100000"/>
              </a:lnSpc>
              <a:spcBef>
                <a:spcPts val="0"/>
              </a:spcBef>
              <a:spcAft>
                <a:spcPts val="0"/>
              </a:spcAft>
              <a:buNone/>
            </a:pPr>
            <a:r>
              <a:rPr lang="en">
                <a:solidFill>
                  <a:srgbClr val="121314"/>
                </a:solidFill>
                <a:latin typeface="Arial"/>
                <a:ea typeface="Arial"/>
                <a:cs typeface="Arial"/>
                <a:sym typeface="Arial"/>
              </a:rPr>
              <a:t>}</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None/>
            </a:pPr>
            <a:r>
              <a:t/>
            </a:r>
            <a:endParaRPr>
              <a:solidFill>
                <a:srgbClr val="002FA6"/>
              </a:solidFill>
              <a:latin typeface="Arial"/>
              <a:ea typeface="Arial"/>
              <a:cs typeface="Arial"/>
              <a:sym typeface="Arial"/>
            </a:endParaRPr>
          </a:p>
          <a:p>
            <a:pPr indent="0" lvl="0" marL="0" rtl="0" algn="l">
              <a:lnSpc>
                <a:spcPct val="100000"/>
              </a:lnSpc>
              <a:spcBef>
                <a:spcPts val="0"/>
              </a:spcBef>
              <a:spcAft>
                <a:spcPts val="0"/>
              </a:spcAft>
              <a:buNone/>
            </a:pPr>
            <a:r>
              <a:rPr lang="en">
                <a:solidFill>
                  <a:srgbClr val="002FA6"/>
                </a:solidFill>
                <a:latin typeface="Arial"/>
                <a:ea typeface="Arial"/>
                <a:cs typeface="Arial"/>
                <a:sym typeface="Arial"/>
              </a:rPr>
              <a:t>func </a:t>
            </a:r>
            <a:r>
              <a:rPr lang="en">
                <a:solidFill>
                  <a:srgbClr val="121314"/>
                </a:solidFill>
                <a:latin typeface="Arial"/>
                <a:ea typeface="Arial"/>
                <a:cs typeface="Arial"/>
                <a:sym typeface="Arial"/>
              </a:rPr>
              <a:t>(</a:t>
            </a:r>
            <a:r>
              <a:rPr lang="en">
                <a:latin typeface="Arial"/>
                <a:ea typeface="Arial"/>
                <a:cs typeface="Arial"/>
                <a:sym typeface="Arial"/>
              </a:rPr>
              <a:t>s </a:t>
            </a:r>
            <a:r>
              <a:rPr lang="en">
                <a:solidFill>
                  <a:srgbClr val="121314"/>
                </a:solidFill>
                <a:latin typeface="Arial"/>
                <a:ea typeface="Arial"/>
                <a:cs typeface="Arial"/>
                <a:sym typeface="Arial"/>
              </a:rPr>
              <a:t>*</a:t>
            </a:r>
            <a:r>
              <a:rPr lang="en">
                <a:latin typeface="Arial"/>
                <a:ea typeface="Arial"/>
                <a:cs typeface="Arial"/>
                <a:sym typeface="Arial"/>
              </a:rPr>
              <a:t>Shirt</a:t>
            </a:r>
            <a:r>
              <a:rPr lang="en">
                <a:solidFill>
                  <a:srgbClr val="121314"/>
                </a:solidFill>
                <a:latin typeface="Arial"/>
                <a:ea typeface="Arial"/>
                <a:cs typeface="Arial"/>
                <a:sym typeface="Arial"/>
              </a:rPr>
              <a:t>) </a:t>
            </a:r>
            <a:r>
              <a:rPr lang="en">
                <a:latin typeface="Arial"/>
                <a:ea typeface="Arial"/>
                <a:cs typeface="Arial"/>
                <a:sym typeface="Arial"/>
              </a:rPr>
              <a:t>GetInfo</a:t>
            </a:r>
            <a:r>
              <a:rPr lang="en">
                <a:solidFill>
                  <a:srgbClr val="121314"/>
                </a:solidFill>
                <a:latin typeface="Arial"/>
                <a:ea typeface="Arial"/>
                <a:cs typeface="Arial"/>
                <a:sym typeface="Arial"/>
              </a:rPr>
              <a:t>() </a:t>
            </a:r>
            <a:r>
              <a:rPr lang="en">
                <a:latin typeface="Arial"/>
                <a:ea typeface="Arial"/>
                <a:cs typeface="Arial"/>
                <a:sym typeface="Arial"/>
              </a:rPr>
              <a:t>string </a:t>
            </a:r>
            <a:r>
              <a:rPr lang="en">
                <a:solidFill>
                  <a:srgbClr val="121314"/>
                </a:solidFill>
                <a:latin typeface="Arial"/>
                <a:ea typeface="Arial"/>
                <a:cs typeface="Arial"/>
                <a:sym typeface="Arial"/>
              </a:rPr>
              <a:t>{</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None/>
            </a:pPr>
            <a:r>
              <a:rPr lang="en">
                <a:solidFill>
                  <a:srgbClr val="121314"/>
                </a:solidFill>
                <a:latin typeface="Arial"/>
                <a:ea typeface="Arial"/>
                <a:cs typeface="Arial"/>
                <a:sym typeface="Arial"/>
              </a:rPr>
              <a:t>  </a:t>
            </a:r>
            <a:r>
              <a:rPr lang="en">
                <a:solidFill>
                  <a:srgbClr val="002FA6"/>
                </a:solidFill>
                <a:latin typeface="Arial"/>
                <a:ea typeface="Arial"/>
                <a:cs typeface="Arial"/>
                <a:sym typeface="Arial"/>
              </a:rPr>
              <a:t>return </a:t>
            </a:r>
            <a:r>
              <a:rPr lang="en">
                <a:latin typeface="Arial"/>
                <a:ea typeface="Arial"/>
                <a:cs typeface="Arial"/>
                <a:sym typeface="Arial"/>
              </a:rPr>
              <a:t>fmt</a:t>
            </a:r>
            <a:r>
              <a:rPr lang="en">
                <a:solidFill>
                  <a:srgbClr val="121314"/>
                </a:solidFill>
                <a:latin typeface="Arial"/>
                <a:ea typeface="Arial"/>
                <a:cs typeface="Arial"/>
                <a:sym typeface="Arial"/>
              </a:rPr>
              <a:t>.</a:t>
            </a:r>
            <a:r>
              <a:rPr lang="en">
                <a:latin typeface="Arial"/>
                <a:ea typeface="Arial"/>
                <a:cs typeface="Arial"/>
                <a:sym typeface="Arial"/>
              </a:rPr>
              <a:t>Sprintf</a:t>
            </a:r>
            <a:r>
              <a:rPr lang="en">
                <a:solidFill>
                  <a:srgbClr val="121314"/>
                </a:solidFill>
                <a:latin typeface="Arial"/>
                <a:ea typeface="Arial"/>
                <a:cs typeface="Arial"/>
                <a:sym typeface="Arial"/>
              </a:rPr>
              <a:t>(</a:t>
            </a:r>
            <a:r>
              <a:rPr lang="en">
                <a:solidFill>
                  <a:srgbClr val="067D17"/>
                </a:solidFill>
                <a:latin typeface="Arial"/>
                <a:ea typeface="Arial"/>
                <a:cs typeface="Arial"/>
                <a:sym typeface="Arial"/>
              </a:rPr>
              <a:t>"shirt with color id %d that costs%f</a:t>
            </a:r>
            <a:r>
              <a:rPr lang="en">
                <a:solidFill>
                  <a:srgbClr val="0037A6"/>
                </a:solidFill>
                <a:latin typeface="Arial"/>
                <a:ea typeface="Arial"/>
                <a:cs typeface="Arial"/>
                <a:sym typeface="Arial"/>
              </a:rPr>
              <a:t>\n</a:t>
            </a:r>
            <a:r>
              <a:rPr lang="en">
                <a:solidFill>
                  <a:srgbClr val="067D17"/>
                </a:solidFill>
                <a:latin typeface="Arial"/>
                <a:ea typeface="Arial"/>
                <a:cs typeface="Arial"/>
                <a:sym typeface="Arial"/>
              </a:rPr>
              <a:t>"</a:t>
            </a:r>
            <a:r>
              <a:rPr lang="en">
                <a:solidFill>
                  <a:srgbClr val="121314"/>
                </a:solidFill>
                <a:latin typeface="Arial"/>
                <a:ea typeface="Arial"/>
                <a:cs typeface="Arial"/>
                <a:sym typeface="Arial"/>
              </a:rPr>
              <a:t>, </a:t>
            </a:r>
            <a:r>
              <a:rPr lang="en">
                <a:latin typeface="Arial"/>
                <a:ea typeface="Arial"/>
                <a:cs typeface="Arial"/>
                <a:sym typeface="Arial"/>
              </a:rPr>
              <a:t>s</a:t>
            </a:r>
            <a:r>
              <a:rPr lang="en">
                <a:solidFill>
                  <a:srgbClr val="121314"/>
                </a:solidFill>
                <a:latin typeface="Arial"/>
                <a:ea typeface="Arial"/>
                <a:cs typeface="Arial"/>
                <a:sym typeface="Arial"/>
              </a:rPr>
              <a:t>.</a:t>
            </a:r>
            <a:r>
              <a:rPr lang="en">
                <a:latin typeface="Arial"/>
                <a:ea typeface="Arial"/>
                <a:cs typeface="Arial"/>
                <a:sym typeface="Arial"/>
              </a:rPr>
              <a:t>Color</a:t>
            </a:r>
            <a:r>
              <a:rPr lang="en">
                <a:solidFill>
                  <a:srgbClr val="121314"/>
                </a:solidFill>
                <a:latin typeface="Arial"/>
                <a:ea typeface="Arial"/>
                <a:cs typeface="Arial"/>
                <a:sym typeface="Arial"/>
              </a:rPr>
              <a:t>, </a:t>
            </a:r>
            <a:r>
              <a:rPr lang="en">
                <a:latin typeface="Arial"/>
                <a:ea typeface="Arial"/>
                <a:cs typeface="Arial"/>
                <a:sym typeface="Arial"/>
              </a:rPr>
              <a:t>s</a:t>
            </a:r>
            <a:r>
              <a:rPr lang="en">
                <a:solidFill>
                  <a:srgbClr val="121314"/>
                </a:solidFill>
                <a:latin typeface="Arial"/>
                <a:ea typeface="Arial"/>
                <a:cs typeface="Arial"/>
                <a:sym typeface="Arial"/>
              </a:rPr>
              <a:t>.</a:t>
            </a:r>
            <a:r>
              <a:rPr lang="en">
                <a:latin typeface="Arial"/>
                <a:ea typeface="Arial"/>
                <a:cs typeface="Arial"/>
                <a:sym typeface="Arial"/>
              </a:rPr>
              <a:t>Price</a:t>
            </a:r>
            <a:r>
              <a:rPr lang="en">
                <a:solidFill>
                  <a:srgbClr val="121314"/>
                </a:solidFill>
                <a:latin typeface="Arial"/>
                <a:ea typeface="Arial"/>
                <a:cs typeface="Arial"/>
                <a:sym typeface="Arial"/>
              </a:rPr>
              <a:t>)</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None/>
            </a:pPr>
            <a:r>
              <a:rPr lang="en">
                <a:solidFill>
                  <a:srgbClr val="121314"/>
                </a:solidFill>
                <a:latin typeface="Arial"/>
                <a:ea typeface="Arial"/>
                <a:cs typeface="Arial"/>
                <a:sym typeface="Arial"/>
              </a:rPr>
              <a:t>}</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None/>
            </a:pPr>
            <a:r>
              <a:rPr lang="en">
                <a:solidFill>
                  <a:srgbClr val="002FA6"/>
                </a:solidFill>
                <a:latin typeface="Arial"/>
                <a:ea typeface="Arial"/>
                <a:cs typeface="Arial"/>
                <a:sym typeface="Arial"/>
              </a:rPr>
              <a:t>func </a:t>
            </a:r>
            <a:r>
              <a:rPr lang="en">
                <a:solidFill>
                  <a:srgbClr val="121314"/>
                </a:solidFill>
                <a:latin typeface="Arial"/>
                <a:ea typeface="Arial"/>
                <a:cs typeface="Arial"/>
                <a:sym typeface="Arial"/>
              </a:rPr>
              <a:t>(</a:t>
            </a:r>
            <a:r>
              <a:rPr lang="en">
                <a:latin typeface="Arial"/>
                <a:ea typeface="Arial"/>
                <a:cs typeface="Arial"/>
                <a:sym typeface="Arial"/>
              </a:rPr>
              <a:t>i </a:t>
            </a:r>
            <a:r>
              <a:rPr lang="en">
                <a:solidFill>
                  <a:srgbClr val="121314"/>
                </a:solidFill>
                <a:latin typeface="Arial"/>
                <a:ea typeface="Arial"/>
                <a:cs typeface="Arial"/>
                <a:sym typeface="Arial"/>
              </a:rPr>
              <a:t>*</a:t>
            </a:r>
            <a:r>
              <a:rPr lang="en">
                <a:latin typeface="Arial"/>
                <a:ea typeface="Arial"/>
                <a:cs typeface="Arial"/>
                <a:sym typeface="Arial"/>
              </a:rPr>
              <a:t>Shirt</a:t>
            </a:r>
            <a:r>
              <a:rPr lang="en">
                <a:solidFill>
                  <a:srgbClr val="121314"/>
                </a:solidFill>
                <a:latin typeface="Arial"/>
                <a:ea typeface="Arial"/>
                <a:cs typeface="Arial"/>
                <a:sym typeface="Arial"/>
              </a:rPr>
              <a:t>) </a:t>
            </a:r>
            <a:r>
              <a:rPr lang="en">
                <a:latin typeface="Arial"/>
                <a:ea typeface="Arial"/>
                <a:cs typeface="Arial"/>
                <a:sym typeface="Arial"/>
              </a:rPr>
              <a:t>GetPrice</a:t>
            </a:r>
            <a:r>
              <a:rPr lang="en">
                <a:solidFill>
                  <a:srgbClr val="121314"/>
                </a:solidFill>
                <a:latin typeface="Arial"/>
                <a:ea typeface="Arial"/>
                <a:cs typeface="Arial"/>
                <a:sym typeface="Arial"/>
              </a:rPr>
              <a:t>() </a:t>
            </a:r>
            <a:r>
              <a:rPr lang="en">
                <a:latin typeface="Arial"/>
                <a:ea typeface="Arial"/>
                <a:cs typeface="Arial"/>
                <a:sym typeface="Arial"/>
              </a:rPr>
              <a:t>float32 </a:t>
            </a:r>
            <a:r>
              <a:rPr lang="en">
                <a:solidFill>
                  <a:srgbClr val="121314"/>
                </a:solidFill>
                <a:latin typeface="Arial"/>
                <a:ea typeface="Arial"/>
                <a:cs typeface="Arial"/>
                <a:sym typeface="Arial"/>
              </a:rPr>
              <a:t>{</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None/>
            </a:pPr>
            <a:r>
              <a:rPr lang="en">
                <a:solidFill>
                  <a:srgbClr val="121314"/>
                </a:solidFill>
                <a:latin typeface="Arial"/>
                <a:ea typeface="Arial"/>
                <a:cs typeface="Arial"/>
                <a:sym typeface="Arial"/>
              </a:rPr>
              <a:t>  </a:t>
            </a:r>
            <a:r>
              <a:rPr lang="en">
                <a:solidFill>
                  <a:srgbClr val="002FA6"/>
                </a:solidFill>
                <a:latin typeface="Arial"/>
                <a:ea typeface="Arial"/>
                <a:cs typeface="Arial"/>
                <a:sym typeface="Arial"/>
              </a:rPr>
              <a:t>return </a:t>
            </a:r>
            <a:r>
              <a:rPr lang="en">
                <a:latin typeface="Arial"/>
                <a:ea typeface="Arial"/>
                <a:cs typeface="Arial"/>
                <a:sym typeface="Arial"/>
              </a:rPr>
              <a:t>i</a:t>
            </a:r>
            <a:r>
              <a:rPr lang="en">
                <a:solidFill>
                  <a:srgbClr val="121314"/>
                </a:solidFill>
                <a:latin typeface="Arial"/>
                <a:ea typeface="Arial"/>
                <a:cs typeface="Arial"/>
                <a:sym typeface="Arial"/>
              </a:rPr>
              <a:t>.</a:t>
            </a:r>
            <a:r>
              <a:rPr lang="en">
                <a:latin typeface="Arial"/>
                <a:ea typeface="Arial"/>
                <a:cs typeface="Arial"/>
                <a:sym typeface="Arial"/>
              </a:rPr>
              <a:t>Price</a:t>
            </a:r>
            <a:endParaRPr>
              <a:latin typeface="Arial"/>
              <a:ea typeface="Arial"/>
              <a:cs typeface="Arial"/>
              <a:sym typeface="Arial"/>
            </a:endParaRPr>
          </a:p>
          <a:p>
            <a:pPr indent="0" lvl="0" marL="0" rtl="0" algn="l">
              <a:lnSpc>
                <a:spcPct val="100000"/>
              </a:lnSpc>
              <a:spcBef>
                <a:spcPts val="0"/>
              </a:spcBef>
              <a:spcAft>
                <a:spcPts val="0"/>
              </a:spcAft>
              <a:buNone/>
            </a:pPr>
            <a:r>
              <a:rPr lang="en">
                <a:solidFill>
                  <a:srgbClr val="121314"/>
                </a:solidFill>
                <a:latin typeface="Arial"/>
                <a:ea typeface="Arial"/>
                <a:cs typeface="Arial"/>
                <a:sym typeface="Arial"/>
              </a:rPr>
              <a:t>}</a:t>
            </a:r>
            <a:endParaRPr>
              <a:latin typeface="Courier New"/>
              <a:ea typeface="Courier New"/>
              <a:cs typeface="Courier New"/>
              <a:sym typeface="Courier New"/>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48" name="Shape 248"/>
        <p:cNvGrpSpPr/>
        <p:nvPr/>
      </p:nvGrpSpPr>
      <p:grpSpPr>
        <a:xfrm>
          <a:off x="0" y="0"/>
          <a:ext cx="0" cy="0"/>
          <a:chOff x="0" y="0"/>
          <a:chExt cx="0" cy="0"/>
        </a:xfrm>
      </p:grpSpPr>
      <p:sp>
        <p:nvSpPr>
          <p:cNvPr id="249" name="Google Shape;249;p41"/>
          <p:cNvSpPr txBox="1"/>
          <p:nvPr>
            <p:ph type="title"/>
          </p:nvPr>
        </p:nvSpPr>
        <p:spPr>
          <a:xfrm>
            <a:off x="311700" y="315925"/>
            <a:ext cx="8520600" cy="831300"/>
          </a:xfrm>
          <a:prstGeom prst="rect">
            <a:avLst/>
          </a:prstGeom>
          <a:solidFill>
            <a:srgbClr val="DD7E6B"/>
          </a:solidFill>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Prototype</a:t>
            </a:r>
            <a:endParaRPr b="1">
              <a:solidFill>
                <a:srgbClr val="000000"/>
              </a:solidFill>
            </a:endParaRPr>
          </a:p>
          <a:p>
            <a:pPr indent="0" lvl="0" marL="0" rtl="0" algn="l">
              <a:spcBef>
                <a:spcPts val="0"/>
              </a:spcBef>
              <a:spcAft>
                <a:spcPts val="0"/>
              </a:spcAft>
              <a:buClr>
                <a:schemeClr val="dk1"/>
              </a:buClr>
              <a:buSzPts val="1100"/>
              <a:buFont typeface="Arial"/>
              <a:buNone/>
            </a:pPr>
            <a:r>
              <a:rPr lang="en" sz="1800">
                <a:solidFill>
                  <a:srgbClr val="000000"/>
                </a:solidFill>
              </a:rPr>
              <a:t>Tests</a:t>
            </a:r>
            <a:endParaRPr>
              <a:solidFill>
                <a:srgbClr val="000000"/>
              </a:solidFill>
            </a:endParaRPr>
          </a:p>
        </p:txBody>
      </p:sp>
      <p:sp>
        <p:nvSpPr>
          <p:cNvPr id="250" name="Google Shape;250;p41"/>
          <p:cNvSpPr txBox="1"/>
          <p:nvPr>
            <p:ph idx="1" type="body"/>
          </p:nvPr>
        </p:nvSpPr>
        <p:spPr>
          <a:xfrm>
            <a:off x="311700" y="1300675"/>
            <a:ext cx="4386000" cy="3548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rgbClr val="002FA6"/>
                </a:solidFill>
                <a:latin typeface="Arial"/>
                <a:ea typeface="Arial"/>
                <a:cs typeface="Arial"/>
                <a:sym typeface="Arial"/>
              </a:rPr>
              <a:t>func </a:t>
            </a:r>
            <a:r>
              <a:rPr lang="en">
                <a:latin typeface="Arial"/>
                <a:ea typeface="Arial"/>
                <a:cs typeface="Arial"/>
                <a:sym typeface="Arial"/>
              </a:rPr>
              <a:t>TestClone</a:t>
            </a:r>
            <a:r>
              <a:rPr lang="en">
                <a:solidFill>
                  <a:srgbClr val="121314"/>
                </a:solidFill>
                <a:latin typeface="Arial"/>
                <a:ea typeface="Arial"/>
                <a:cs typeface="Arial"/>
                <a:sym typeface="Arial"/>
              </a:rPr>
              <a:t>(</a:t>
            </a:r>
            <a:r>
              <a:rPr lang="en">
                <a:latin typeface="Arial"/>
                <a:ea typeface="Arial"/>
                <a:cs typeface="Arial"/>
                <a:sym typeface="Arial"/>
              </a:rPr>
              <a:t>t </a:t>
            </a:r>
            <a:r>
              <a:rPr lang="en">
                <a:solidFill>
                  <a:srgbClr val="121314"/>
                </a:solidFill>
                <a:latin typeface="Arial"/>
                <a:ea typeface="Arial"/>
                <a:cs typeface="Arial"/>
                <a:sym typeface="Arial"/>
              </a:rPr>
              <a:t>*</a:t>
            </a:r>
            <a:r>
              <a:rPr lang="en">
                <a:solidFill>
                  <a:srgbClr val="805900"/>
                </a:solidFill>
                <a:latin typeface="Arial"/>
                <a:ea typeface="Arial"/>
                <a:cs typeface="Arial"/>
                <a:sym typeface="Arial"/>
              </a:rPr>
              <a:t>testing</a:t>
            </a:r>
            <a:r>
              <a:rPr lang="en">
                <a:solidFill>
                  <a:srgbClr val="121314"/>
                </a:solidFill>
                <a:latin typeface="Arial"/>
                <a:ea typeface="Arial"/>
                <a:cs typeface="Arial"/>
                <a:sym typeface="Arial"/>
              </a:rPr>
              <a:t>.</a:t>
            </a:r>
            <a:r>
              <a:rPr lang="en">
                <a:solidFill>
                  <a:srgbClr val="336ECC"/>
                </a:solidFill>
                <a:latin typeface="Arial"/>
                <a:ea typeface="Arial"/>
                <a:cs typeface="Arial"/>
                <a:sym typeface="Arial"/>
              </a:rPr>
              <a:t>T</a:t>
            </a:r>
            <a:r>
              <a:rPr lang="en">
                <a:solidFill>
                  <a:srgbClr val="121314"/>
                </a:solidFill>
                <a:latin typeface="Arial"/>
                <a:ea typeface="Arial"/>
                <a:cs typeface="Arial"/>
                <a:sym typeface="Arial"/>
              </a:rPr>
              <a:t>) {</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latin typeface="Arial"/>
                <a:ea typeface="Arial"/>
                <a:cs typeface="Arial"/>
                <a:sym typeface="Arial"/>
              </a:rPr>
              <a:t>  </a:t>
            </a:r>
            <a:r>
              <a:rPr lang="en">
                <a:latin typeface="Arial"/>
                <a:ea typeface="Arial"/>
                <a:cs typeface="Arial"/>
                <a:sym typeface="Arial"/>
              </a:rPr>
              <a:t>shirtCache </a:t>
            </a:r>
            <a:r>
              <a:rPr lang="en">
                <a:solidFill>
                  <a:srgbClr val="121314"/>
                </a:solidFill>
                <a:latin typeface="Arial"/>
                <a:ea typeface="Arial"/>
                <a:cs typeface="Arial"/>
                <a:sym typeface="Arial"/>
              </a:rPr>
              <a:t>:= </a:t>
            </a:r>
            <a:r>
              <a:rPr lang="en">
                <a:latin typeface="Arial"/>
                <a:ea typeface="Arial"/>
                <a:cs typeface="Arial"/>
                <a:sym typeface="Arial"/>
              </a:rPr>
              <a:t>GetShirtsCloner</a:t>
            </a:r>
            <a:r>
              <a:rPr lang="en">
                <a:solidFill>
                  <a:srgbClr val="121314"/>
                </a:solidFill>
                <a:latin typeface="Arial"/>
                <a:ea typeface="Arial"/>
                <a:cs typeface="Arial"/>
                <a:sym typeface="Arial"/>
              </a:rPr>
              <a:t>()</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latin typeface="Arial"/>
                <a:ea typeface="Arial"/>
                <a:cs typeface="Arial"/>
                <a:sym typeface="Arial"/>
              </a:rPr>
              <a:t>  </a:t>
            </a:r>
            <a:r>
              <a:rPr lang="en">
                <a:solidFill>
                  <a:srgbClr val="002FA6"/>
                </a:solidFill>
                <a:latin typeface="Arial"/>
                <a:ea typeface="Arial"/>
                <a:cs typeface="Arial"/>
                <a:sym typeface="Arial"/>
              </a:rPr>
              <a:t>if </a:t>
            </a:r>
            <a:r>
              <a:rPr lang="en">
                <a:latin typeface="Arial"/>
                <a:ea typeface="Arial"/>
                <a:cs typeface="Arial"/>
                <a:sym typeface="Arial"/>
              </a:rPr>
              <a:t>shirtCache </a:t>
            </a:r>
            <a:r>
              <a:rPr lang="en">
                <a:solidFill>
                  <a:srgbClr val="121314"/>
                </a:solidFill>
                <a:latin typeface="Arial"/>
                <a:ea typeface="Arial"/>
                <a:cs typeface="Arial"/>
                <a:sym typeface="Arial"/>
              </a:rPr>
              <a:t>== </a:t>
            </a:r>
            <a:r>
              <a:rPr lang="en">
                <a:solidFill>
                  <a:srgbClr val="002FA6"/>
                </a:solidFill>
                <a:latin typeface="Arial"/>
                <a:ea typeface="Arial"/>
                <a:cs typeface="Arial"/>
                <a:sym typeface="Arial"/>
              </a:rPr>
              <a:t>nil </a:t>
            </a:r>
            <a:r>
              <a:rPr lang="en">
                <a:solidFill>
                  <a:srgbClr val="121314"/>
                </a:solidFill>
                <a:latin typeface="Arial"/>
                <a:ea typeface="Arial"/>
                <a:cs typeface="Arial"/>
                <a:sym typeface="Arial"/>
              </a:rPr>
              <a:t>{...}</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latin typeface="Arial"/>
                <a:ea typeface="Arial"/>
                <a:cs typeface="Arial"/>
                <a:sym typeface="Arial"/>
              </a:rPr>
              <a:t>  </a:t>
            </a:r>
            <a:r>
              <a:rPr lang="en">
                <a:latin typeface="Arial"/>
                <a:ea typeface="Arial"/>
                <a:cs typeface="Arial"/>
                <a:sym typeface="Arial"/>
              </a:rPr>
              <a:t>item1</a:t>
            </a:r>
            <a:r>
              <a:rPr lang="en">
                <a:solidFill>
                  <a:srgbClr val="121314"/>
                </a:solidFill>
                <a:latin typeface="Arial"/>
                <a:ea typeface="Arial"/>
                <a:cs typeface="Arial"/>
                <a:sym typeface="Arial"/>
              </a:rPr>
              <a:t>, </a:t>
            </a:r>
            <a:r>
              <a:rPr lang="en">
                <a:latin typeface="Arial"/>
                <a:ea typeface="Arial"/>
                <a:cs typeface="Arial"/>
                <a:sym typeface="Arial"/>
              </a:rPr>
              <a:t>err </a:t>
            </a:r>
            <a:r>
              <a:rPr lang="en">
                <a:solidFill>
                  <a:srgbClr val="121314"/>
                </a:solidFill>
                <a:latin typeface="Arial"/>
                <a:ea typeface="Arial"/>
                <a:cs typeface="Arial"/>
                <a:sym typeface="Arial"/>
              </a:rPr>
              <a:t>:= </a:t>
            </a:r>
            <a:r>
              <a:rPr lang="en">
                <a:latin typeface="Arial"/>
                <a:ea typeface="Arial"/>
                <a:cs typeface="Arial"/>
                <a:sym typeface="Arial"/>
              </a:rPr>
              <a:t>shirtCache</a:t>
            </a:r>
            <a:r>
              <a:rPr lang="en">
                <a:solidFill>
                  <a:srgbClr val="121314"/>
                </a:solidFill>
                <a:latin typeface="Arial"/>
                <a:ea typeface="Arial"/>
                <a:cs typeface="Arial"/>
                <a:sym typeface="Arial"/>
              </a:rPr>
              <a:t>.</a:t>
            </a:r>
            <a:r>
              <a:rPr lang="en">
                <a:latin typeface="Arial"/>
                <a:ea typeface="Arial"/>
                <a:cs typeface="Arial"/>
                <a:sym typeface="Arial"/>
              </a:rPr>
              <a:t>GetClone</a:t>
            </a:r>
            <a:r>
              <a:rPr lang="en">
                <a:solidFill>
                  <a:srgbClr val="121314"/>
                </a:solidFill>
                <a:latin typeface="Arial"/>
                <a:ea typeface="Arial"/>
                <a:cs typeface="Arial"/>
                <a:sym typeface="Arial"/>
              </a:rPr>
              <a:t>(“</a:t>
            </a:r>
            <a:r>
              <a:rPr lang="en">
                <a:latin typeface="Arial"/>
                <a:ea typeface="Arial"/>
                <a:cs typeface="Arial"/>
                <a:sym typeface="Arial"/>
              </a:rPr>
              <a:t>White”</a:t>
            </a:r>
            <a:r>
              <a:rPr lang="en">
                <a:solidFill>
                  <a:srgbClr val="121314"/>
                </a:solidFill>
                <a:latin typeface="Arial"/>
                <a:ea typeface="Arial"/>
                <a:cs typeface="Arial"/>
                <a:sym typeface="Arial"/>
              </a:rPr>
              <a:t>)</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latin typeface="Arial"/>
                <a:ea typeface="Arial"/>
                <a:cs typeface="Arial"/>
                <a:sym typeface="Arial"/>
              </a:rPr>
              <a:t>  </a:t>
            </a:r>
            <a:r>
              <a:rPr lang="en">
                <a:solidFill>
                  <a:srgbClr val="002FA6"/>
                </a:solidFill>
                <a:latin typeface="Arial"/>
                <a:ea typeface="Arial"/>
                <a:cs typeface="Arial"/>
                <a:sym typeface="Arial"/>
              </a:rPr>
              <a:t>if </a:t>
            </a:r>
            <a:r>
              <a:rPr lang="en">
                <a:latin typeface="Arial"/>
                <a:ea typeface="Arial"/>
                <a:cs typeface="Arial"/>
                <a:sym typeface="Arial"/>
              </a:rPr>
              <a:t>err </a:t>
            </a:r>
            <a:r>
              <a:rPr lang="en">
                <a:solidFill>
                  <a:srgbClr val="121314"/>
                </a:solidFill>
                <a:latin typeface="Arial"/>
                <a:ea typeface="Arial"/>
                <a:cs typeface="Arial"/>
                <a:sym typeface="Arial"/>
              </a:rPr>
              <a:t>!= </a:t>
            </a:r>
            <a:r>
              <a:rPr lang="en">
                <a:solidFill>
                  <a:srgbClr val="002FA6"/>
                </a:solidFill>
                <a:latin typeface="Arial"/>
                <a:ea typeface="Arial"/>
                <a:cs typeface="Arial"/>
                <a:sym typeface="Arial"/>
              </a:rPr>
              <a:t>nil </a:t>
            </a:r>
            <a:r>
              <a:rPr lang="en">
                <a:solidFill>
                  <a:srgbClr val="121314"/>
                </a:solidFill>
                <a:latin typeface="Arial"/>
                <a:ea typeface="Arial"/>
                <a:cs typeface="Arial"/>
                <a:sym typeface="Arial"/>
              </a:rPr>
              <a:t>{...}</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latin typeface="Arial"/>
                <a:ea typeface="Arial"/>
                <a:cs typeface="Arial"/>
                <a:sym typeface="Arial"/>
              </a:rPr>
              <a:t>  </a:t>
            </a:r>
            <a:r>
              <a:rPr lang="en">
                <a:solidFill>
                  <a:srgbClr val="002FA6"/>
                </a:solidFill>
                <a:latin typeface="Arial"/>
                <a:ea typeface="Arial"/>
                <a:cs typeface="Arial"/>
                <a:sym typeface="Arial"/>
              </a:rPr>
              <a:t>if </a:t>
            </a:r>
            <a:r>
              <a:rPr lang="en">
                <a:latin typeface="Arial"/>
                <a:ea typeface="Arial"/>
                <a:cs typeface="Arial"/>
                <a:sym typeface="Arial"/>
              </a:rPr>
              <a:t>item1 </a:t>
            </a:r>
            <a:r>
              <a:rPr lang="en">
                <a:solidFill>
                  <a:srgbClr val="121314"/>
                </a:solidFill>
                <a:latin typeface="Arial"/>
                <a:ea typeface="Arial"/>
                <a:cs typeface="Arial"/>
                <a:sym typeface="Arial"/>
              </a:rPr>
              <a:t>== </a:t>
            </a:r>
            <a:r>
              <a:rPr lang="en">
                <a:latin typeface="Arial"/>
                <a:ea typeface="Arial"/>
                <a:cs typeface="Arial"/>
                <a:sym typeface="Arial"/>
              </a:rPr>
              <a:t>whitePrototype </a:t>
            </a:r>
            <a:r>
              <a:rPr lang="en">
                <a:solidFill>
                  <a:srgbClr val="121314"/>
                </a:solidFill>
                <a:latin typeface="Arial"/>
                <a:ea typeface="Arial"/>
                <a:cs typeface="Arial"/>
                <a:sym typeface="Arial"/>
              </a:rPr>
              <a:t>{</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latin typeface="Arial"/>
                <a:ea typeface="Arial"/>
                <a:cs typeface="Arial"/>
                <a:sym typeface="Arial"/>
              </a:rPr>
              <a:t>     </a:t>
            </a:r>
            <a:r>
              <a:rPr lang="en">
                <a:latin typeface="Arial"/>
                <a:ea typeface="Arial"/>
                <a:cs typeface="Arial"/>
                <a:sym typeface="Arial"/>
              </a:rPr>
              <a:t>t</a:t>
            </a:r>
            <a:r>
              <a:rPr lang="en">
                <a:solidFill>
                  <a:srgbClr val="121314"/>
                </a:solidFill>
                <a:latin typeface="Arial"/>
                <a:ea typeface="Arial"/>
                <a:cs typeface="Arial"/>
                <a:sym typeface="Arial"/>
              </a:rPr>
              <a:t>.</a:t>
            </a:r>
            <a:r>
              <a:rPr lang="en">
                <a:solidFill>
                  <a:srgbClr val="36666B"/>
                </a:solidFill>
                <a:latin typeface="Arial"/>
                <a:ea typeface="Arial"/>
                <a:cs typeface="Arial"/>
                <a:sym typeface="Arial"/>
              </a:rPr>
              <a:t>Error</a:t>
            </a:r>
            <a:r>
              <a:rPr lang="en">
                <a:solidFill>
                  <a:srgbClr val="121314"/>
                </a:solidFill>
                <a:latin typeface="Arial"/>
                <a:ea typeface="Arial"/>
                <a:cs typeface="Arial"/>
                <a:sym typeface="Arial"/>
              </a:rPr>
              <a:t>(</a:t>
            </a:r>
            <a:r>
              <a:rPr lang="en">
                <a:solidFill>
                  <a:srgbClr val="067D17"/>
                </a:solidFill>
                <a:latin typeface="Arial"/>
                <a:ea typeface="Arial"/>
                <a:cs typeface="Arial"/>
                <a:sym typeface="Arial"/>
              </a:rPr>
              <a:t>"item1 cannot be equal to the white prototype"</a:t>
            </a:r>
            <a:r>
              <a:rPr lang="en">
                <a:solidFill>
                  <a:srgbClr val="121314"/>
                </a:solidFill>
                <a:latin typeface="Arial"/>
                <a:ea typeface="Arial"/>
                <a:cs typeface="Arial"/>
                <a:sym typeface="Arial"/>
              </a:rPr>
              <a:t>)</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latin typeface="Arial"/>
                <a:ea typeface="Arial"/>
                <a:cs typeface="Arial"/>
                <a:sym typeface="Arial"/>
              </a:rPr>
              <a:t>  }</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latin typeface="Arial"/>
                <a:ea typeface="Arial"/>
                <a:cs typeface="Arial"/>
                <a:sym typeface="Arial"/>
              </a:rPr>
              <a:t>  </a:t>
            </a:r>
            <a:r>
              <a:rPr lang="en">
                <a:latin typeface="Arial"/>
                <a:ea typeface="Arial"/>
                <a:cs typeface="Arial"/>
                <a:sym typeface="Arial"/>
              </a:rPr>
              <a:t>shirt1</a:t>
            </a:r>
            <a:r>
              <a:rPr lang="en">
                <a:solidFill>
                  <a:srgbClr val="121314"/>
                </a:solidFill>
                <a:latin typeface="Arial"/>
                <a:ea typeface="Arial"/>
                <a:cs typeface="Arial"/>
                <a:sym typeface="Arial"/>
              </a:rPr>
              <a:t>.</a:t>
            </a:r>
            <a:r>
              <a:rPr lang="en">
                <a:latin typeface="Arial"/>
                <a:ea typeface="Arial"/>
                <a:cs typeface="Arial"/>
                <a:sym typeface="Arial"/>
              </a:rPr>
              <a:t>Price </a:t>
            </a:r>
            <a:r>
              <a:rPr lang="en">
                <a:solidFill>
                  <a:srgbClr val="121314"/>
                </a:solidFill>
                <a:latin typeface="Arial"/>
                <a:ea typeface="Arial"/>
                <a:cs typeface="Arial"/>
                <a:sym typeface="Arial"/>
              </a:rPr>
              <a:t>= </a:t>
            </a:r>
            <a:r>
              <a:rPr lang="en">
                <a:solidFill>
                  <a:srgbClr val="1649E0"/>
                </a:solidFill>
                <a:latin typeface="Arial"/>
                <a:ea typeface="Arial"/>
                <a:cs typeface="Arial"/>
                <a:sym typeface="Arial"/>
              </a:rPr>
              <a:t>23.5</a:t>
            </a:r>
            <a:endParaRPr>
              <a:solidFill>
                <a:srgbClr val="1649E0"/>
              </a:solidFill>
              <a:latin typeface="Arial"/>
              <a:ea typeface="Arial"/>
              <a:cs typeface="Arial"/>
              <a:sym typeface="Arial"/>
            </a:endParaRPr>
          </a:p>
          <a:p>
            <a:pPr indent="0" lvl="0" marL="0" rtl="0" algn="l">
              <a:lnSpc>
                <a:spcPct val="100000"/>
              </a:lnSpc>
              <a:spcBef>
                <a:spcPts val="0"/>
              </a:spcBef>
              <a:spcAft>
                <a:spcPts val="0"/>
              </a:spcAft>
              <a:buNone/>
            </a:pPr>
            <a:r>
              <a:t/>
            </a:r>
            <a:endParaRPr sz="800">
              <a:solidFill>
                <a:srgbClr val="F92672"/>
              </a:solidFill>
              <a:latin typeface="Courier New"/>
              <a:ea typeface="Courier New"/>
              <a:cs typeface="Courier New"/>
              <a:sym typeface="Courier New"/>
            </a:endParaRPr>
          </a:p>
        </p:txBody>
      </p:sp>
      <p:sp>
        <p:nvSpPr>
          <p:cNvPr id="251" name="Google Shape;251;p41"/>
          <p:cNvSpPr txBox="1"/>
          <p:nvPr>
            <p:ph idx="1" type="body"/>
          </p:nvPr>
        </p:nvSpPr>
        <p:spPr>
          <a:xfrm>
            <a:off x="4929100" y="1352475"/>
            <a:ext cx="4008000" cy="3548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1649E0"/>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649E0"/>
                </a:solidFill>
                <a:latin typeface="Arial"/>
                <a:ea typeface="Arial"/>
                <a:cs typeface="Arial"/>
                <a:sym typeface="Arial"/>
              </a:rPr>
              <a:t>  </a:t>
            </a:r>
            <a:r>
              <a:rPr lang="en">
                <a:latin typeface="Arial"/>
                <a:ea typeface="Arial"/>
                <a:cs typeface="Arial"/>
                <a:sym typeface="Arial"/>
              </a:rPr>
              <a:t>item2</a:t>
            </a:r>
            <a:r>
              <a:rPr lang="en">
                <a:solidFill>
                  <a:srgbClr val="121314"/>
                </a:solidFill>
                <a:latin typeface="Arial"/>
                <a:ea typeface="Arial"/>
                <a:cs typeface="Arial"/>
                <a:sym typeface="Arial"/>
              </a:rPr>
              <a:t>, </a:t>
            </a:r>
            <a:r>
              <a:rPr lang="en">
                <a:latin typeface="Arial"/>
                <a:ea typeface="Arial"/>
                <a:cs typeface="Arial"/>
                <a:sym typeface="Arial"/>
              </a:rPr>
              <a:t>err </a:t>
            </a:r>
            <a:r>
              <a:rPr lang="en">
                <a:solidFill>
                  <a:srgbClr val="121314"/>
                </a:solidFill>
                <a:latin typeface="Arial"/>
                <a:ea typeface="Arial"/>
                <a:cs typeface="Arial"/>
                <a:sym typeface="Arial"/>
              </a:rPr>
              <a:t>:= </a:t>
            </a:r>
            <a:r>
              <a:rPr lang="en">
                <a:latin typeface="Arial"/>
                <a:ea typeface="Arial"/>
                <a:cs typeface="Arial"/>
                <a:sym typeface="Arial"/>
              </a:rPr>
              <a:t>shirtCache</a:t>
            </a:r>
            <a:r>
              <a:rPr lang="en">
                <a:solidFill>
                  <a:srgbClr val="121314"/>
                </a:solidFill>
                <a:latin typeface="Arial"/>
                <a:ea typeface="Arial"/>
                <a:cs typeface="Arial"/>
                <a:sym typeface="Arial"/>
              </a:rPr>
              <a:t>.</a:t>
            </a:r>
            <a:r>
              <a:rPr lang="en">
                <a:latin typeface="Arial"/>
                <a:ea typeface="Arial"/>
                <a:cs typeface="Arial"/>
                <a:sym typeface="Arial"/>
              </a:rPr>
              <a:t>GetClone</a:t>
            </a:r>
            <a:r>
              <a:rPr lang="en">
                <a:solidFill>
                  <a:srgbClr val="121314"/>
                </a:solidFill>
                <a:latin typeface="Arial"/>
                <a:ea typeface="Arial"/>
                <a:cs typeface="Arial"/>
                <a:sym typeface="Arial"/>
              </a:rPr>
              <a:t>(</a:t>
            </a:r>
            <a:r>
              <a:rPr lang="en">
                <a:latin typeface="Arial"/>
                <a:ea typeface="Arial"/>
                <a:cs typeface="Arial"/>
                <a:sym typeface="Arial"/>
              </a:rPr>
              <a:t>White</a:t>
            </a:r>
            <a:r>
              <a:rPr lang="en">
                <a:solidFill>
                  <a:srgbClr val="121314"/>
                </a:solidFill>
                <a:latin typeface="Arial"/>
                <a:ea typeface="Arial"/>
                <a:cs typeface="Arial"/>
                <a:sym typeface="Arial"/>
              </a:rPr>
              <a:t>)</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latin typeface="Arial"/>
                <a:ea typeface="Arial"/>
                <a:cs typeface="Arial"/>
                <a:sym typeface="Arial"/>
              </a:rPr>
              <a:t>  </a:t>
            </a:r>
            <a:r>
              <a:rPr lang="en">
                <a:solidFill>
                  <a:srgbClr val="002FA6"/>
                </a:solidFill>
                <a:latin typeface="Arial"/>
                <a:ea typeface="Arial"/>
                <a:cs typeface="Arial"/>
                <a:sym typeface="Arial"/>
              </a:rPr>
              <a:t>if </a:t>
            </a:r>
            <a:r>
              <a:rPr lang="en">
                <a:latin typeface="Arial"/>
                <a:ea typeface="Arial"/>
                <a:cs typeface="Arial"/>
                <a:sym typeface="Arial"/>
              </a:rPr>
              <a:t>err </a:t>
            </a:r>
            <a:r>
              <a:rPr lang="en">
                <a:solidFill>
                  <a:srgbClr val="121314"/>
                </a:solidFill>
                <a:latin typeface="Arial"/>
                <a:ea typeface="Arial"/>
                <a:cs typeface="Arial"/>
                <a:sym typeface="Arial"/>
              </a:rPr>
              <a:t>!= </a:t>
            </a:r>
            <a:r>
              <a:rPr lang="en">
                <a:solidFill>
                  <a:srgbClr val="002FA6"/>
                </a:solidFill>
                <a:latin typeface="Arial"/>
                <a:ea typeface="Arial"/>
                <a:cs typeface="Arial"/>
                <a:sym typeface="Arial"/>
              </a:rPr>
              <a:t>nil </a:t>
            </a:r>
            <a:r>
              <a:rPr lang="en">
                <a:solidFill>
                  <a:srgbClr val="121314"/>
                </a:solidFill>
                <a:latin typeface="Arial"/>
                <a:ea typeface="Arial"/>
                <a:cs typeface="Arial"/>
                <a:sym typeface="Arial"/>
              </a:rPr>
              <a:t>{...}</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latin typeface="Arial"/>
                <a:ea typeface="Arial"/>
                <a:cs typeface="Arial"/>
                <a:sym typeface="Arial"/>
              </a:rPr>
              <a:t>  </a:t>
            </a:r>
            <a:r>
              <a:rPr lang="en">
                <a:solidFill>
                  <a:srgbClr val="002FA6"/>
                </a:solidFill>
                <a:latin typeface="Arial"/>
                <a:ea typeface="Arial"/>
                <a:cs typeface="Arial"/>
                <a:sym typeface="Arial"/>
              </a:rPr>
              <a:t>if </a:t>
            </a:r>
            <a:r>
              <a:rPr lang="en">
                <a:latin typeface="Arial"/>
                <a:ea typeface="Arial"/>
                <a:cs typeface="Arial"/>
                <a:sym typeface="Arial"/>
              </a:rPr>
              <a:t>shirt1</a:t>
            </a:r>
            <a:r>
              <a:rPr lang="en">
                <a:solidFill>
                  <a:srgbClr val="121314"/>
                </a:solidFill>
                <a:latin typeface="Arial"/>
                <a:ea typeface="Arial"/>
                <a:cs typeface="Arial"/>
                <a:sym typeface="Arial"/>
              </a:rPr>
              <a:t>.</a:t>
            </a:r>
            <a:r>
              <a:rPr lang="en">
                <a:latin typeface="Arial"/>
                <a:ea typeface="Arial"/>
                <a:cs typeface="Arial"/>
                <a:sym typeface="Arial"/>
              </a:rPr>
              <a:t>Price </a:t>
            </a:r>
            <a:r>
              <a:rPr lang="en">
                <a:solidFill>
                  <a:srgbClr val="121314"/>
                </a:solidFill>
                <a:latin typeface="Arial"/>
                <a:ea typeface="Arial"/>
                <a:cs typeface="Arial"/>
                <a:sym typeface="Arial"/>
              </a:rPr>
              <a:t>== </a:t>
            </a:r>
            <a:r>
              <a:rPr lang="en">
                <a:latin typeface="Arial"/>
                <a:ea typeface="Arial"/>
                <a:cs typeface="Arial"/>
                <a:sym typeface="Arial"/>
              </a:rPr>
              <a:t>shirt2</a:t>
            </a:r>
            <a:r>
              <a:rPr lang="en">
                <a:solidFill>
                  <a:srgbClr val="121314"/>
                </a:solidFill>
                <a:latin typeface="Arial"/>
                <a:ea typeface="Arial"/>
                <a:cs typeface="Arial"/>
                <a:sym typeface="Arial"/>
              </a:rPr>
              <a:t>.</a:t>
            </a:r>
            <a:r>
              <a:rPr lang="en">
                <a:latin typeface="Arial"/>
                <a:ea typeface="Arial"/>
                <a:cs typeface="Arial"/>
                <a:sym typeface="Arial"/>
              </a:rPr>
              <a:t>Price </a:t>
            </a:r>
            <a:r>
              <a:rPr lang="en">
                <a:solidFill>
                  <a:srgbClr val="121314"/>
                </a:solidFill>
                <a:latin typeface="Arial"/>
                <a:ea typeface="Arial"/>
                <a:cs typeface="Arial"/>
                <a:sym typeface="Arial"/>
              </a:rPr>
              <a:t>{</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latin typeface="Arial"/>
                <a:ea typeface="Arial"/>
                <a:cs typeface="Arial"/>
                <a:sym typeface="Arial"/>
              </a:rPr>
              <a:t>     </a:t>
            </a:r>
            <a:r>
              <a:rPr lang="en">
                <a:latin typeface="Arial"/>
                <a:ea typeface="Arial"/>
                <a:cs typeface="Arial"/>
                <a:sym typeface="Arial"/>
              </a:rPr>
              <a:t>t</a:t>
            </a:r>
            <a:r>
              <a:rPr lang="en">
                <a:solidFill>
                  <a:srgbClr val="121314"/>
                </a:solidFill>
                <a:latin typeface="Arial"/>
                <a:ea typeface="Arial"/>
                <a:cs typeface="Arial"/>
                <a:sym typeface="Arial"/>
              </a:rPr>
              <a:t>.</a:t>
            </a:r>
            <a:r>
              <a:rPr lang="en">
                <a:solidFill>
                  <a:srgbClr val="36666B"/>
                </a:solidFill>
                <a:latin typeface="Arial"/>
                <a:ea typeface="Arial"/>
                <a:cs typeface="Arial"/>
                <a:sym typeface="Arial"/>
              </a:rPr>
              <a:t>Error</a:t>
            </a:r>
            <a:r>
              <a:rPr lang="en">
                <a:solidFill>
                  <a:srgbClr val="121314"/>
                </a:solidFill>
                <a:latin typeface="Arial"/>
                <a:ea typeface="Arial"/>
                <a:cs typeface="Arial"/>
                <a:sym typeface="Arial"/>
              </a:rPr>
              <a:t>(</a:t>
            </a:r>
            <a:r>
              <a:rPr lang="en">
                <a:solidFill>
                  <a:srgbClr val="067D17"/>
                </a:solidFill>
                <a:latin typeface="Arial"/>
                <a:ea typeface="Arial"/>
                <a:cs typeface="Arial"/>
                <a:sym typeface="Arial"/>
              </a:rPr>
              <a:t>"prices of shirt1 and shirt2 must be different"</a:t>
            </a:r>
            <a:r>
              <a:rPr lang="en">
                <a:solidFill>
                  <a:srgbClr val="121314"/>
                </a:solidFill>
                <a:latin typeface="Arial"/>
                <a:ea typeface="Arial"/>
                <a:cs typeface="Arial"/>
                <a:sym typeface="Arial"/>
              </a:rPr>
              <a:t>)</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latin typeface="Arial"/>
                <a:ea typeface="Arial"/>
                <a:cs typeface="Arial"/>
                <a:sym typeface="Arial"/>
              </a:rPr>
              <a:t>  }</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latin typeface="Arial"/>
                <a:ea typeface="Arial"/>
                <a:cs typeface="Arial"/>
                <a:sym typeface="Arial"/>
              </a:rPr>
              <a:t>  </a:t>
            </a:r>
            <a:r>
              <a:rPr lang="en">
                <a:solidFill>
                  <a:srgbClr val="002FA6"/>
                </a:solidFill>
                <a:latin typeface="Arial"/>
                <a:ea typeface="Arial"/>
                <a:cs typeface="Arial"/>
                <a:sym typeface="Arial"/>
              </a:rPr>
              <a:t>if </a:t>
            </a:r>
            <a:r>
              <a:rPr lang="en">
                <a:latin typeface="Arial"/>
                <a:ea typeface="Arial"/>
                <a:cs typeface="Arial"/>
                <a:sym typeface="Arial"/>
              </a:rPr>
              <a:t>shirt1 </a:t>
            </a:r>
            <a:r>
              <a:rPr lang="en">
                <a:solidFill>
                  <a:srgbClr val="121314"/>
                </a:solidFill>
                <a:latin typeface="Arial"/>
                <a:ea typeface="Arial"/>
                <a:cs typeface="Arial"/>
                <a:sym typeface="Arial"/>
              </a:rPr>
              <a:t>== </a:t>
            </a:r>
            <a:r>
              <a:rPr lang="en">
                <a:latin typeface="Arial"/>
                <a:ea typeface="Arial"/>
                <a:cs typeface="Arial"/>
                <a:sym typeface="Arial"/>
              </a:rPr>
              <a:t>shirt2 </a:t>
            </a:r>
            <a:r>
              <a:rPr lang="en">
                <a:solidFill>
                  <a:srgbClr val="121314"/>
                </a:solidFill>
                <a:latin typeface="Arial"/>
                <a:ea typeface="Arial"/>
                <a:cs typeface="Arial"/>
                <a:sym typeface="Arial"/>
              </a:rPr>
              <a:t>{</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latin typeface="Arial"/>
                <a:ea typeface="Arial"/>
                <a:cs typeface="Arial"/>
                <a:sym typeface="Arial"/>
              </a:rPr>
              <a:t>     </a:t>
            </a:r>
            <a:r>
              <a:rPr lang="en">
                <a:latin typeface="Arial"/>
                <a:ea typeface="Arial"/>
                <a:cs typeface="Arial"/>
                <a:sym typeface="Arial"/>
              </a:rPr>
              <a:t>t</a:t>
            </a:r>
            <a:r>
              <a:rPr lang="en">
                <a:solidFill>
                  <a:srgbClr val="121314"/>
                </a:solidFill>
                <a:latin typeface="Arial"/>
                <a:ea typeface="Arial"/>
                <a:cs typeface="Arial"/>
                <a:sym typeface="Arial"/>
              </a:rPr>
              <a:t>.</a:t>
            </a:r>
            <a:r>
              <a:rPr lang="en">
                <a:solidFill>
                  <a:srgbClr val="36666B"/>
                </a:solidFill>
                <a:latin typeface="Arial"/>
                <a:ea typeface="Arial"/>
                <a:cs typeface="Arial"/>
                <a:sym typeface="Arial"/>
              </a:rPr>
              <a:t>Error</a:t>
            </a:r>
            <a:r>
              <a:rPr lang="en">
                <a:solidFill>
                  <a:srgbClr val="121314"/>
                </a:solidFill>
                <a:latin typeface="Arial"/>
                <a:ea typeface="Arial"/>
                <a:cs typeface="Arial"/>
                <a:sym typeface="Arial"/>
              </a:rPr>
              <a:t>(</a:t>
            </a:r>
            <a:r>
              <a:rPr lang="en">
                <a:solidFill>
                  <a:srgbClr val="067D17"/>
                </a:solidFill>
                <a:latin typeface="Arial"/>
                <a:ea typeface="Arial"/>
                <a:cs typeface="Arial"/>
                <a:sym typeface="Arial"/>
              </a:rPr>
              <a:t>"shirt1 cannot be equal to shirt2"</a:t>
            </a:r>
            <a:r>
              <a:rPr lang="en">
                <a:solidFill>
                  <a:srgbClr val="121314"/>
                </a:solidFill>
                <a:latin typeface="Arial"/>
                <a:ea typeface="Arial"/>
                <a:cs typeface="Arial"/>
                <a:sym typeface="Arial"/>
              </a:rPr>
              <a:t>)</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latin typeface="Arial"/>
                <a:ea typeface="Arial"/>
                <a:cs typeface="Arial"/>
                <a:sym typeface="Arial"/>
              </a:rPr>
              <a:t>  }</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121314"/>
                </a:solidFill>
                <a:latin typeface="Arial"/>
                <a:ea typeface="Arial"/>
                <a:cs typeface="Arial"/>
                <a:sym typeface="Arial"/>
              </a:rPr>
              <a:t>}</a:t>
            </a:r>
            <a:endParaRPr>
              <a:solidFill>
                <a:srgbClr val="121314"/>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800">
              <a:solidFill>
                <a:srgbClr val="F92672"/>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800">
              <a:solidFill>
                <a:srgbClr val="F92672"/>
              </a:solidFill>
              <a:latin typeface="Courier New"/>
              <a:ea typeface="Courier New"/>
              <a:cs typeface="Courier New"/>
              <a:sym typeface="Courier New"/>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55" name="Shape 255"/>
        <p:cNvGrpSpPr/>
        <p:nvPr/>
      </p:nvGrpSpPr>
      <p:grpSpPr>
        <a:xfrm>
          <a:off x="0" y="0"/>
          <a:ext cx="0" cy="0"/>
          <a:chOff x="0" y="0"/>
          <a:chExt cx="0" cy="0"/>
        </a:xfrm>
      </p:grpSpPr>
      <p:sp>
        <p:nvSpPr>
          <p:cNvPr id="256" name="Google Shape;256;p42"/>
          <p:cNvSpPr txBox="1"/>
          <p:nvPr>
            <p:ph type="title"/>
          </p:nvPr>
        </p:nvSpPr>
        <p:spPr>
          <a:xfrm>
            <a:off x="311700" y="315925"/>
            <a:ext cx="8520600" cy="831300"/>
          </a:xfrm>
          <a:prstGeom prst="rect">
            <a:avLst/>
          </a:prstGeom>
          <a:solidFill>
            <a:srgbClr val="DD7E6B"/>
          </a:solidFill>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rPr>
              <a:t>Prototype</a:t>
            </a:r>
            <a:endParaRPr>
              <a:solidFill>
                <a:srgbClr val="000000"/>
              </a:solidFill>
            </a:endParaRPr>
          </a:p>
          <a:p>
            <a:pPr indent="0" lvl="0" marL="0" rtl="0" algn="l">
              <a:spcBef>
                <a:spcPts val="0"/>
              </a:spcBef>
              <a:spcAft>
                <a:spcPts val="0"/>
              </a:spcAft>
              <a:buClr>
                <a:schemeClr val="dk1"/>
              </a:buClr>
              <a:buSzPts val="1100"/>
              <a:buFont typeface="Arial"/>
              <a:buNone/>
            </a:pPr>
            <a:r>
              <a:rPr lang="en" sz="1800">
                <a:solidFill>
                  <a:srgbClr val="000000"/>
                </a:solidFill>
              </a:rPr>
              <a:t>Pros and Cons</a:t>
            </a:r>
            <a:endParaRPr>
              <a:solidFill>
                <a:srgbClr val="000000"/>
              </a:solidFill>
            </a:endParaRPr>
          </a:p>
        </p:txBody>
      </p:sp>
      <p:sp>
        <p:nvSpPr>
          <p:cNvPr id="257" name="Google Shape;257;p42"/>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000000"/>
                </a:solidFill>
                <a:latin typeface="Montserrat"/>
                <a:ea typeface="Montserrat"/>
                <a:cs typeface="Montserrat"/>
                <a:sym typeface="Montserrat"/>
              </a:rPr>
              <a:t>Pros:</a:t>
            </a:r>
            <a:endParaRPr b="1">
              <a:solidFill>
                <a:srgbClr val="000000"/>
              </a:solidFill>
              <a:latin typeface="Montserrat"/>
              <a:ea typeface="Montserrat"/>
              <a:cs typeface="Montserrat"/>
              <a:sym typeface="Montserrat"/>
            </a:endParaRPr>
          </a:p>
          <a:p>
            <a:pPr indent="-342900" lvl="0" marL="457200" rtl="0" algn="l">
              <a:lnSpc>
                <a:spcPct val="100000"/>
              </a:lnSpc>
              <a:spcBef>
                <a:spcPts val="1600"/>
              </a:spcBef>
              <a:spcAft>
                <a:spcPts val="0"/>
              </a:spcAft>
              <a:buClr>
                <a:srgbClr val="000000"/>
              </a:buClr>
              <a:buSzPts val="1800"/>
              <a:buChar char="●"/>
            </a:pPr>
            <a:r>
              <a:rPr lang="en">
                <a:solidFill>
                  <a:srgbClr val="000000"/>
                </a:solidFill>
              </a:rPr>
              <a:t>Creates objects at compilation time</a:t>
            </a:r>
            <a:endParaRPr>
              <a:solidFill>
                <a:srgbClr val="000000"/>
              </a:solidFill>
            </a:endParaRPr>
          </a:p>
          <a:p>
            <a:pPr indent="-342900" lvl="0" marL="457200" rtl="0" algn="l">
              <a:lnSpc>
                <a:spcPct val="100000"/>
              </a:lnSpc>
              <a:spcBef>
                <a:spcPts val="0"/>
              </a:spcBef>
              <a:spcAft>
                <a:spcPts val="0"/>
              </a:spcAft>
              <a:buClr>
                <a:srgbClr val="000000"/>
              </a:buClr>
              <a:buSzPts val="1800"/>
              <a:buChar char="●"/>
            </a:pPr>
            <a:r>
              <a:rPr lang="en">
                <a:solidFill>
                  <a:srgbClr val="000000"/>
                </a:solidFill>
              </a:rPr>
              <a:t>Objects have a default value</a:t>
            </a:r>
            <a:endParaRPr>
              <a:solidFill>
                <a:srgbClr val="000000"/>
              </a:solidFill>
            </a:endParaRPr>
          </a:p>
          <a:p>
            <a:pPr indent="-342900" lvl="0" marL="457200" rtl="0" algn="l">
              <a:lnSpc>
                <a:spcPct val="100000"/>
              </a:lnSpc>
              <a:spcBef>
                <a:spcPts val="0"/>
              </a:spcBef>
              <a:spcAft>
                <a:spcPts val="0"/>
              </a:spcAft>
              <a:buClr>
                <a:srgbClr val="000000"/>
              </a:buClr>
              <a:buSzPts val="1800"/>
              <a:buChar char="●"/>
            </a:pPr>
            <a:r>
              <a:rPr lang="en">
                <a:solidFill>
                  <a:srgbClr val="000000"/>
                </a:solidFill>
              </a:rPr>
              <a:t>Free CPU of complex object initialization</a:t>
            </a:r>
            <a:endParaRPr>
              <a:solidFill>
                <a:srgbClr val="000000"/>
              </a:solidFill>
            </a:endParaRPr>
          </a:p>
          <a:p>
            <a:pPr indent="0" lvl="0" marL="0" rtl="0" algn="l">
              <a:lnSpc>
                <a:spcPct val="100000"/>
              </a:lnSpc>
              <a:spcBef>
                <a:spcPts val="1600"/>
              </a:spcBef>
              <a:spcAft>
                <a:spcPts val="0"/>
              </a:spcAft>
              <a:buNone/>
            </a:pPr>
            <a:r>
              <a:t/>
            </a:r>
            <a:endParaRPr>
              <a:solidFill>
                <a:srgbClr val="000000"/>
              </a:solidFill>
            </a:endParaRPr>
          </a:p>
          <a:p>
            <a:pPr indent="0" lvl="0" marL="0" rtl="0" algn="l">
              <a:lnSpc>
                <a:spcPct val="100000"/>
              </a:lnSpc>
              <a:spcBef>
                <a:spcPts val="1600"/>
              </a:spcBef>
              <a:spcAft>
                <a:spcPts val="0"/>
              </a:spcAft>
              <a:buNone/>
            </a:pPr>
            <a:r>
              <a:rPr b="1" lang="en">
                <a:solidFill>
                  <a:srgbClr val="000000"/>
                </a:solidFill>
                <a:latin typeface="Montserrat"/>
                <a:ea typeface="Montserrat"/>
                <a:cs typeface="Montserrat"/>
                <a:sym typeface="Montserrat"/>
              </a:rPr>
              <a:t>Cons:</a:t>
            </a:r>
            <a:endParaRPr b="1">
              <a:solidFill>
                <a:srgbClr val="000000"/>
              </a:solidFill>
              <a:latin typeface="Montserrat"/>
              <a:ea typeface="Montserrat"/>
              <a:cs typeface="Montserrat"/>
              <a:sym typeface="Montserrat"/>
            </a:endParaRPr>
          </a:p>
          <a:p>
            <a:pPr indent="-342900" lvl="0" marL="457200" rtl="0" algn="l">
              <a:lnSpc>
                <a:spcPct val="100000"/>
              </a:lnSpc>
              <a:spcBef>
                <a:spcPts val="1600"/>
              </a:spcBef>
              <a:spcAft>
                <a:spcPts val="0"/>
              </a:spcAft>
              <a:buClr>
                <a:srgbClr val="000000"/>
              </a:buClr>
              <a:buSzPts val="1800"/>
              <a:buChar char="●"/>
            </a:pPr>
            <a:r>
              <a:rPr lang="en">
                <a:solidFill>
                  <a:srgbClr val="000000"/>
                </a:solidFill>
              </a:rPr>
              <a:t>Cloning complex objects might be tricky</a:t>
            </a:r>
            <a:endParaRPr>
              <a:solidFill>
                <a:srgbClr val="000000"/>
              </a:solidFill>
            </a:endParaRPr>
          </a:p>
        </p:txBody>
      </p:sp>
      <p:pic>
        <p:nvPicPr>
          <p:cNvPr id="258" name="Google Shape;258;p42"/>
          <p:cNvPicPr preferRelativeResize="0"/>
          <p:nvPr/>
        </p:nvPicPr>
        <p:blipFill>
          <a:blip r:embed="rId3">
            <a:alphaModFix/>
          </a:blip>
          <a:stretch>
            <a:fillRect/>
          </a:stretch>
        </p:blipFill>
        <p:spPr>
          <a:xfrm>
            <a:off x="2333225" y="2617125"/>
            <a:ext cx="6346427" cy="1110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6"/>
          <p:cNvSpPr txBox="1"/>
          <p:nvPr>
            <p:ph idx="1" type="body"/>
          </p:nvPr>
        </p:nvSpPr>
        <p:spPr>
          <a:xfrm>
            <a:off x="3007750" y="242000"/>
            <a:ext cx="5689200" cy="24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In </a:t>
            </a:r>
            <a:r>
              <a:rPr b="1" lang="en" sz="1400">
                <a:latin typeface="Montserrat"/>
                <a:ea typeface="Montserrat"/>
                <a:cs typeface="Montserrat"/>
                <a:sym typeface="Montserrat"/>
              </a:rPr>
              <a:t>1994</a:t>
            </a:r>
            <a:r>
              <a:rPr lang="en" sz="1400"/>
              <a:t>, four authors Erich </a:t>
            </a:r>
            <a:r>
              <a:rPr b="1" lang="en" sz="1400">
                <a:latin typeface="Montserrat"/>
                <a:ea typeface="Montserrat"/>
                <a:cs typeface="Montserrat"/>
                <a:sym typeface="Montserrat"/>
              </a:rPr>
              <a:t>Gamma</a:t>
            </a:r>
            <a:r>
              <a:rPr lang="en" sz="1400"/>
              <a:t>, Richard </a:t>
            </a:r>
            <a:r>
              <a:rPr b="1" lang="en" sz="1400">
                <a:latin typeface="Montserrat"/>
                <a:ea typeface="Montserrat"/>
                <a:cs typeface="Montserrat"/>
                <a:sym typeface="Montserrat"/>
              </a:rPr>
              <a:t>Helm</a:t>
            </a:r>
            <a:r>
              <a:rPr lang="en" sz="1400"/>
              <a:t>, Ralph </a:t>
            </a:r>
            <a:r>
              <a:rPr b="1" lang="en" sz="1400">
                <a:latin typeface="Montserrat"/>
                <a:ea typeface="Montserrat"/>
                <a:cs typeface="Montserrat"/>
                <a:sym typeface="Montserrat"/>
              </a:rPr>
              <a:t>Johnson</a:t>
            </a:r>
            <a:r>
              <a:rPr lang="en" sz="1400"/>
              <a:t> and John </a:t>
            </a:r>
            <a:r>
              <a:rPr b="1" lang="en" sz="1400">
                <a:latin typeface="Montserrat"/>
                <a:ea typeface="Montserrat"/>
                <a:cs typeface="Montserrat"/>
                <a:sym typeface="Montserrat"/>
              </a:rPr>
              <a:t>Vlissides</a:t>
            </a:r>
            <a:r>
              <a:rPr lang="en" sz="1400"/>
              <a:t> published a book titled </a:t>
            </a:r>
            <a:r>
              <a:rPr b="1" i="1" lang="en" sz="1400">
                <a:latin typeface="Montserrat"/>
                <a:ea typeface="Montserrat"/>
                <a:cs typeface="Montserrat"/>
                <a:sym typeface="Montserrat"/>
              </a:rPr>
              <a:t>Design Patterns - Elements of Reusable Object-Oriented Software</a:t>
            </a:r>
            <a:r>
              <a:rPr lang="en" sz="1400"/>
              <a:t>. They described 23 design patterns.</a:t>
            </a:r>
            <a:endParaRPr sz="1400"/>
          </a:p>
          <a:p>
            <a:pPr indent="0" lvl="0" marL="0" rtl="0" algn="l">
              <a:spcBef>
                <a:spcPts val="1600"/>
              </a:spcBef>
              <a:spcAft>
                <a:spcPts val="0"/>
              </a:spcAft>
              <a:buNone/>
            </a:pPr>
            <a:r>
              <a:rPr lang="en" sz="1400"/>
              <a:t>These patterns are divided into 3 big categories:</a:t>
            </a:r>
            <a:endParaRPr sz="1400"/>
          </a:p>
          <a:p>
            <a:pPr indent="-317500" lvl="0" marL="457200" rtl="0" algn="l">
              <a:spcBef>
                <a:spcPts val="1600"/>
              </a:spcBef>
              <a:spcAft>
                <a:spcPts val="0"/>
              </a:spcAft>
              <a:buSzPts val="1400"/>
              <a:buChar char="●"/>
            </a:pPr>
            <a:r>
              <a:rPr lang="en" sz="1400"/>
              <a:t>Creational patterns</a:t>
            </a:r>
            <a:endParaRPr sz="1400"/>
          </a:p>
          <a:p>
            <a:pPr indent="-317500" lvl="0" marL="457200" rtl="0" algn="l">
              <a:spcBef>
                <a:spcPts val="0"/>
              </a:spcBef>
              <a:spcAft>
                <a:spcPts val="0"/>
              </a:spcAft>
              <a:buSzPts val="1400"/>
              <a:buChar char="●"/>
            </a:pPr>
            <a:r>
              <a:rPr lang="en" sz="1400"/>
              <a:t>Structural patterns</a:t>
            </a:r>
            <a:endParaRPr sz="1400"/>
          </a:p>
          <a:p>
            <a:pPr indent="-317500" lvl="0" marL="457200" rtl="0" algn="l">
              <a:spcBef>
                <a:spcPts val="0"/>
              </a:spcBef>
              <a:spcAft>
                <a:spcPts val="0"/>
              </a:spcAft>
              <a:buSzPts val="1400"/>
              <a:buChar char="●"/>
            </a:pPr>
            <a:r>
              <a:rPr lang="en" sz="1400"/>
              <a:t>Behavioural patterns</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
        <p:nvSpPr>
          <p:cNvPr id="77" name="Google Shape;77;p16"/>
          <p:cNvSpPr txBox="1"/>
          <p:nvPr>
            <p:ph type="title"/>
          </p:nvPr>
        </p:nvSpPr>
        <p:spPr>
          <a:xfrm>
            <a:off x="70425" y="1778600"/>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Gang of Four</a:t>
            </a:r>
            <a:endParaRPr/>
          </a:p>
          <a:p>
            <a:pPr indent="0" lvl="0" marL="0" rtl="0" algn="l">
              <a:spcBef>
                <a:spcPts val="0"/>
              </a:spcBef>
              <a:spcAft>
                <a:spcPts val="0"/>
              </a:spcAft>
              <a:buNone/>
            </a:pPr>
            <a:r>
              <a:rPr lang="en"/>
              <a:t>or</a:t>
            </a:r>
            <a:endParaRPr/>
          </a:p>
          <a:p>
            <a:pPr indent="0" lvl="0" marL="0" rtl="0" algn="l">
              <a:spcBef>
                <a:spcPts val="0"/>
              </a:spcBef>
              <a:spcAft>
                <a:spcPts val="0"/>
              </a:spcAft>
              <a:buNone/>
            </a:pPr>
            <a:r>
              <a:rPr lang="en"/>
              <a:t>How It All Began</a:t>
            </a:r>
            <a:endParaRPr/>
          </a:p>
        </p:txBody>
      </p:sp>
      <p:pic>
        <p:nvPicPr>
          <p:cNvPr id="78" name="Google Shape;78;p16"/>
          <p:cNvPicPr preferRelativeResize="0"/>
          <p:nvPr/>
        </p:nvPicPr>
        <p:blipFill>
          <a:blip r:embed="rId3">
            <a:alphaModFix/>
          </a:blip>
          <a:stretch>
            <a:fillRect/>
          </a:stretch>
        </p:blipFill>
        <p:spPr>
          <a:xfrm>
            <a:off x="5505225" y="2679200"/>
            <a:ext cx="3366675" cy="22444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FD966"/>
            </a:gs>
            <a:gs pos="100000">
              <a:srgbClr val="FAD25C"/>
            </a:gs>
          </a:gsLst>
          <a:path path="circle">
            <a:fillToRect b="50%" l="50%" r="50%" t="50%"/>
          </a:path>
          <a:tileRect/>
        </a:gradFill>
      </p:bgPr>
    </p:bg>
    <p:spTree>
      <p:nvGrpSpPr>
        <p:cNvPr id="262" name="Shape 262"/>
        <p:cNvGrpSpPr/>
        <p:nvPr/>
      </p:nvGrpSpPr>
      <p:grpSpPr>
        <a:xfrm>
          <a:off x="0" y="0"/>
          <a:ext cx="0" cy="0"/>
          <a:chOff x="0" y="0"/>
          <a:chExt cx="0" cy="0"/>
        </a:xfrm>
      </p:grpSpPr>
      <p:sp>
        <p:nvSpPr>
          <p:cNvPr id="263" name="Google Shape;263;p43"/>
          <p:cNvSpPr txBox="1"/>
          <p:nvPr>
            <p:ph type="ctrTitle"/>
          </p:nvPr>
        </p:nvSpPr>
        <p:spPr>
          <a:xfrm>
            <a:off x="1549150" y="1283550"/>
            <a:ext cx="5925000" cy="2697000"/>
          </a:xfrm>
          <a:prstGeom prst="rect">
            <a:avLst/>
          </a:prstGeom>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rPr lang="en" sz="2400"/>
              <a:t>“ Code is like humor. When you have to explain it, it’s bad.” – Cory House</a:t>
            </a:r>
            <a:endParaRPr i="1" sz="2400">
              <a:solidFill>
                <a:srgbClr val="222635"/>
              </a:solidFill>
              <a:latin typeface="Cambria"/>
              <a:ea typeface="Cambria"/>
              <a:cs typeface="Cambria"/>
              <a:sym typeface="Cambria"/>
            </a:endParaRPr>
          </a:p>
          <a:p>
            <a:pPr indent="0" lvl="0" marL="0" rtl="0" algn="ctr">
              <a:spcBef>
                <a:spcPts val="800"/>
              </a:spcBef>
              <a:spcAft>
                <a:spcPts val="0"/>
              </a:spcAft>
              <a:buNone/>
            </a:pPr>
            <a:r>
              <a:t/>
            </a:r>
            <a:endParaRPr sz="24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67" name="Shape 267"/>
        <p:cNvGrpSpPr/>
        <p:nvPr/>
      </p:nvGrpSpPr>
      <p:grpSpPr>
        <a:xfrm>
          <a:off x="0" y="0"/>
          <a:ext cx="0" cy="0"/>
          <a:chOff x="0" y="0"/>
          <a:chExt cx="0" cy="0"/>
        </a:xfrm>
      </p:grpSpPr>
      <p:sp>
        <p:nvSpPr>
          <p:cNvPr id="268" name="Google Shape;268;p44"/>
          <p:cNvSpPr txBox="1"/>
          <p:nvPr>
            <p:ph type="title"/>
          </p:nvPr>
        </p:nvSpPr>
        <p:spPr>
          <a:xfrm>
            <a:off x="311700" y="315925"/>
            <a:ext cx="8520600" cy="831300"/>
          </a:xfrm>
          <a:prstGeom prst="rect">
            <a:avLst/>
          </a:prstGeom>
          <a:solidFill>
            <a:srgbClr val="93C47D"/>
          </a:solidFill>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00000"/>
                </a:solidFill>
              </a:rPr>
              <a:t>Materials</a:t>
            </a:r>
            <a:endParaRPr>
              <a:solidFill>
                <a:srgbClr val="000000"/>
              </a:solidFill>
            </a:endParaRPr>
          </a:p>
        </p:txBody>
      </p:sp>
      <p:sp>
        <p:nvSpPr>
          <p:cNvPr id="269" name="Google Shape;269;p4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000000"/>
                </a:solidFill>
                <a:latin typeface="Montserrat Light"/>
                <a:ea typeface="Montserrat Light"/>
                <a:cs typeface="Montserrat Light"/>
                <a:sym typeface="Montserrat Light"/>
              </a:rPr>
              <a:t>I used various sources to prepare these slides and talk. The most helpful was a book</a:t>
            </a:r>
            <a:r>
              <a:rPr b="1" i="1" lang="en">
                <a:solidFill>
                  <a:srgbClr val="000000"/>
                </a:solidFill>
                <a:latin typeface="Montserrat"/>
                <a:ea typeface="Montserrat"/>
                <a:cs typeface="Montserrat"/>
                <a:sym typeface="Montserrat"/>
              </a:rPr>
              <a:t> Go Design Patterns</a:t>
            </a:r>
            <a:r>
              <a:rPr lang="en">
                <a:solidFill>
                  <a:srgbClr val="000000"/>
                </a:solidFill>
                <a:latin typeface="Montserrat Light"/>
                <a:ea typeface="Montserrat Light"/>
                <a:cs typeface="Montserrat Light"/>
                <a:sym typeface="Montserrat Light"/>
              </a:rPr>
              <a:t> by </a:t>
            </a:r>
            <a:r>
              <a:rPr b="1" lang="en">
                <a:solidFill>
                  <a:srgbClr val="000000"/>
                </a:solidFill>
                <a:latin typeface="Montserrat"/>
                <a:ea typeface="Montserrat"/>
                <a:cs typeface="Montserrat"/>
                <a:sym typeface="Montserrat"/>
              </a:rPr>
              <a:t>Mario Castello Contreras</a:t>
            </a:r>
            <a:r>
              <a:rPr lang="en">
                <a:solidFill>
                  <a:srgbClr val="000000"/>
                </a:solidFill>
                <a:latin typeface="Montserrat Light"/>
                <a:ea typeface="Montserrat Light"/>
                <a:cs typeface="Montserrat Light"/>
                <a:sym typeface="Montserrat Light"/>
              </a:rPr>
              <a:t> and github examples accompanying this book.</a:t>
            </a:r>
            <a:endParaRPr>
              <a:solidFill>
                <a:srgbClr val="000000"/>
              </a:solidFill>
              <a:latin typeface="Montserrat Light"/>
              <a:ea typeface="Montserrat Light"/>
              <a:cs typeface="Montserrat Light"/>
              <a:sym typeface="Montserrat Light"/>
            </a:endParaRPr>
          </a:p>
          <a:p>
            <a:pPr indent="0" lvl="0" marL="0" rtl="0" algn="l">
              <a:lnSpc>
                <a:spcPct val="100000"/>
              </a:lnSpc>
              <a:spcBef>
                <a:spcPts val="1600"/>
              </a:spcBef>
              <a:spcAft>
                <a:spcPts val="0"/>
              </a:spcAft>
              <a:buNone/>
            </a:pPr>
            <a:r>
              <a:rPr lang="en">
                <a:solidFill>
                  <a:srgbClr val="000000"/>
                </a:solidFill>
                <a:latin typeface="Montserrat Light"/>
                <a:ea typeface="Montserrat Light"/>
                <a:cs typeface="Montserrat Light"/>
                <a:sym typeface="Montserrat Light"/>
              </a:rPr>
              <a:t>Other links are sited in speaker notes to the slides where this information is used.</a:t>
            </a:r>
            <a:endParaRPr>
              <a:solidFill>
                <a:srgbClr val="000000"/>
              </a:solidFill>
              <a:latin typeface="Montserrat Light"/>
              <a:ea typeface="Montserrat Light"/>
              <a:cs typeface="Montserrat Light"/>
              <a:sym typeface="Montserrat Light"/>
            </a:endParaRPr>
          </a:p>
          <a:p>
            <a:pPr indent="0" lvl="0" marL="0" rtl="0" algn="l">
              <a:lnSpc>
                <a:spcPct val="100000"/>
              </a:lnSpc>
              <a:spcBef>
                <a:spcPts val="1600"/>
              </a:spcBef>
              <a:spcAft>
                <a:spcPts val="0"/>
              </a:spcAft>
              <a:buNone/>
            </a:pPr>
            <a:r>
              <a:rPr lang="en">
                <a:solidFill>
                  <a:srgbClr val="000000"/>
                </a:solidFill>
                <a:latin typeface="Montserrat Light"/>
                <a:ea typeface="Montserrat Light"/>
                <a:cs typeface="Montserrat Light"/>
                <a:sym typeface="Montserrat Light"/>
              </a:rPr>
              <a:t>If there are any copyright issues, please contact me and I’ll remove/change corresponding slides or indicate your authorship.</a:t>
            </a:r>
            <a:endParaRPr>
              <a:solidFill>
                <a:srgbClr val="000000"/>
              </a:solidFill>
              <a:latin typeface="Montserrat Light"/>
              <a:ea typeface="Montserrat Light"/>
              <a:cs typeface="Montserrat Light"/>
              <a:sym typeface="Montserrat Light"/>
            </a:endParaRPr>
          </a:p>
          <a:p>
            <a:pPr indent="0" lvl="0" marL="0" rtl="0" algn="l">
              <a:lnSpc>
                <a:spcPct val="100000"/>
              </a:lnSpc>
              <a:spcBef>
                <a:spcPts val="1600"/>
              </a:spcBef>
              <a:spcAft>
                <a:spcPts val="1600"/>
              </a:spcAft>
              <a:buNone/>
            </a:pPr>
            <a:r>
              <a:rPr lang="en">
                <a:solidFill>
                  <a:srgbClr val="000000"/>
                </a:solidFill>
                <a:latin typeface="Montserrat Light"/>
                <a:ea typeface="Montserrat Light"/>
                <a:cs typeface="Montserrat Light"/>
                <a:sym typeface="Montserrat Light"/>
              </a:rPr>
              <a:t>These slides can be used for free for educational purposes and are not intended to make financial profit.</a:t>
            </a:r>
            <a:endParaRPr>
              <a:solidFill>
                <a:srgbClr val="000000"/>
              </a:solidFill>
              <a:latin typeface="Montserrat Light"/>
              <a:ea typeface="Montserrat Light"/>
              <a:cs typeface="Montserrat Light"/>
              <a:sym typeface="Montserrat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315925"/>
            <a:ext cx="8520600" cy="831300"/>
          </a:xfrm>
          <a:prstGeom prst="rect">
            <a:avLst/>
          </a:prstGeom>
          <a:solidFill>
            <a:srgbClr val="00FF00"/>
          </a:solidFill>
        </p:spPr>
        <p:txBody>
          <a:bodyPr anchorCtr="0" anchor="b" bIns="91425" lIns="91425" spcFirstLastPara="1" rIns="91425" wrap="square" tIns="91425">
            <a:noAutofit/>
          </a:bodyPr>
          <a:lstStyle/>
          <a:p>
            <a:pPr indent="0" lvl="0" marL="0" rtl="0" algn="l">
              <a:spcBef>
                <a:spcPts val="0"/>
              </a:spcBef>
              <a:spcAft>
                <a:spcPts val="0"/>
              </a:spcAft>
              <a:buNone/>
            </a:pPr>
            <a:r>
              <a:rPr lang="en"/>
              <a:t>Reasons to learn design patterns</a:t>
            </a:r>
            <a:endParaRPr/>
          </a:p>
        </p:txBody>
      </p:sp>
      <p:sp>
        <p:nvSpPr>
          <p:cNvPr id="84" name="Google Shape;84;p17"/>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Make your life easier by not reinventing the wheel (and minimize the impact of change)</a:t>
            </a:r>
            <a:endParaRPr/>
          </a:p>
          <a:p>
            <a:pPr indent="0" lvl="0" marL="0" rtl="0" algn="l">
              <a:spcBef>
                <a:spcPts val="1600"/>
              </a:spcBef>
              <a:spcAft>
                <a:spcPts val="0"/>
              </a:spcAft>
              <a:buNone/>
            </a:pPr>
            <a:r>
              <a:rPr lang="en"/>
              <a:t>2. Improve your object-oriented skills</a:t>
            </a:r>
            <a:endParaRPr/>
          </a:p>
          <a:p>
            <a:pPr indent="0" lvl="0" marL="0" rtl="0" algn="l">
              <a:spcBef>
                <a:spcPts val="1600"/>
              </a:spcBef>
              <a:spcAft>
                <a:spcPts val="0"/>
              </a:spcAft>
              <a:buNone/>
            </a:pPr>
            <a:r>
              <a:rPr lang="en"/>
              <a:t>3. Recognize patterns in libraries and languages</a:t>
            </a:r>
            <a:endParaRPr/>
          </a:p>
          <a:p>
            <a:pPr indent="0" lvl="0" marL="0" rtl="0" algn="l">
              <a:spcBef>
                <a:spcPts val="1600"/>
              </a:spcBef>
              <a:spcAft>
                <a:spcPts val="0"/>
              </a:spcAft>
              <a:buNone/>
            </a:pPr>
            <a:r>
              <a:rPr lang="en"/>
              <a:t>4. Use the power of a shared vocabulary</a:t>
            </a:r>
            <a:endParaRPr/>
          </a:p>
          <a:p>
            <a:pPr indent="0" lvl="0" marL="0" rtl="0" algn="l">
              <a:spcBef>
                <a:spcPts val="1600"/>
              </a:spcBef>
              <a:spcAft>
                <a:spcPts val="0"/>
              </a:spcAft>
              <a:buNone/>
            </a:pPr>
            <a:r>
              <a:rPr lang="en"/>
              <a:t>5. Find truth and beauty</a:t>
            </a:r>
            <a:endParaRPr/>
          </a:p>
          <a:p>
            <a:pPr indent="0" lvl="0" marL="0" rtl="0" algn="l">
              <a:spcBef>
                <a:spcPts val="1600"/>
              </a:spcBef>
              <a:spcAft>
                <a:spcPts val="1600"/>
              </a:spcAft>
              <a:buNone/>
            </a:pPr>
            <a:r>
              <a:rPr i="1" lang="en"/>
              <a:t>E</a:t>
            </a:r>
            <a:r>
              <a:rPr i="1" lang="en">
                <a:uFill>
                  <a:noFill/>
                </a:uFill>
                <a:hlinkClick r:id="rId3"/>
              </a:rPr>
              <a:t>ric Freeman</a:t>
            </a:r>
            <a:r>
              <a:rPr i="1" lang="en"/>
              <a:t> and </a:t>
            </a:r>
            <a:r>
              <a:rPr i="1" lang="en">
                <a:uFill>
                  <a:noFill/>
                </a:uFill>
                <a:hlinkClick r:id="rId4"/>
              </a:rPr>
              <a:t>Elisabeth Robson</a:t>
            </a:r>
            <a:r>
              <a:rPr i="1" lang="en"/>
              <a:t>, October 12, 2016</a:t>
            </a:r>
            <a:endParaRPr i="1"/>
          </a:p>
        </p:txBody>
      </p:sp>
      <p:pic>
        <p:nvPicPr>
          <p:cNvPr id="85" name="Google Shape;85;p17"/>
          <p:cNvPicPr preferRelativeResize="0"/>
          <p:nvPr/>
        </p:nvPicPr>
        <p:blipFill>
          <a:blip r:embed="rId5">
            <a:alphaModFix/>
          </a:blip>
          <a:stretch>
            <a:fillRect/>
          </a:stretch>
        </p:blipFill>
        <p:spPr>
          <a:xfrm>
            <a:off x="6172025" y="1913025"/>
            <a:ext cx="2743725" cy="2534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315925"/>
            <a:ext cx="8520600" cy="831300"/>
          </a:xfrm>
          <a:prstGeom prst="rect">
            <a:avLst/>
          </a:prstGeom>
          <a:solidFill>
            <a:srgbClr val="00FFFF"/>
          </a:solidFill>
        </p:spPr>
        <p:txBody>
          <a:bodyPr anchorCtr="0" anchor="b" bIns="91425" lIns="91425" spcFirstLastPara="1" rIns="91425" wrap="square" tIns="91425">
            <a:noAutofit/>
          </a:bodyPr>
          <a:lstStyle/>
          <a:p>
            <a:pPr indent="0" lvl="0" marL="0" rtl="0" algn="l">
              <a:spcBef>
                <a:spcPts val="0"/>
              </a:spcBef>
              <a:spcAft>
                <a:spcPts val="0"/>
              </a:spcAft>
              <a:buNone/>
            </a:pPr>
            <a:r>
              <a:rPr lang="en"/>
              <a:t>Overview</a:t>
            </a:r>
            <a:endParaRPr/>
          </a:p>
          <a:p>
            <a:pPr indent="0" lvl="0" marL="0" rtl="0" algn="l">
              <a:spcBef>
                <a:spcPts val="0"/>
              </a:spcBef>
              <a:spcAft>
                <a:spcPts val="0"/>
              </a:spcAft>
              <a:buNone/>
            </a:pPr>
            <a:r>
              <a:rPr lang="en" sz="1800"/>
              <a:t>Singleton</a:t>
            </a:r>
            <a:endParaRPr sz="1800"/>
          </a:p>
        </p:txBody>
      </p:sp>
      <p:sp>
        <p:nvSpPr>
          <p:cNvPr id="91" name="Google Shape;91;p18"/>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Ensure that there is only one object of the type.</a:t>
            </a:r>
            <a:endParaRPr/>
          </a:p>
          <a:p>
            <a:pPr indent="0" lvl="0" marL="0" rtl="0" algn="l">
              <a:spcBef>
                <a:spcPts val="1600"/>
              </a:spcBef>
              <a:spcAft>
                <a:spcPts val="0"/>
              </a:spcAft>
              <a:buNone/>
            </a:pPr>
            <a:r>
              <a:rPr lang="en"/>
              <a:t>Single global point of access</a:t>
            </a:r>
            <a:endParaRPr/>
          </a:p>
          <a:p>
            <a:pPr indent="0" lvl="0" marL="0" rtl="0" algn="l">
              <a:spcBef>
                <a:spcPts val="1600"/>
              </a:spcBef>
              <a:spcAft>
                <a:spcPts val="0"/>
              </a:spcAft>
              <a:buNone/>
            </a:pPr>
            <a:r>
              <a:rPr lang="en"/>
              <a:t>Holds program state</a:t>
            </a:r>
            <a:endParaRPr/>
          </a:p>
          <a:p>
            <a:pPr indent="0" lvl="0" marL="0" rtl="0" algn="l">
              <a:spcBef>
                <a:spcPts val="1600"/>
              </a:spcBef>
              <a:spcAft>
                <a:spcPts val="0"/>
              </a:spcAft>
              <a:buNone/>
            </a:pPr>
            <a:r>
              <a:rPr lang="en"/>
              <a:t>Global variable can’t be a singleton (copyable)</a:t>
            </a:r>
            <a:endParaRPr/>
          </a:p>
          <a:p>
            <a:pPr indent="0" lvl="0" marL="0" rtl="0" algn="l">
              <a:spcBef>
                <a:spcPts val="1600"/>
              </a:spcBef>
              <a:spcAft>
                <a:spcPts val="0"/>
              </a:spcAft>
              <a:buNone/>
            </a:pPr>
            <a:r>
              <a:rPr lang="en"/>
              <a:t>Example: DB connection, SSH for several tasks</a:t>
            </a:r>
            <a:endParaRPr/>
          </a:p>
          <a:p>
            <a:pPr indent="0" lvl="0" marL="0" rtl="0" algn="l">
              <a:spcBef>
                <a:spcPts val="1600"/>
              </a:spcBef>
              <a:spcAft>
                <a:spcPts val="1600"/>
              </a:spcAft>
              <a:buNone/>
            </a:pPr>
            <a:r>
              <a:t/>
            </a:r>
            <a:endParaRPr/>
          </a:p>
        </p:txBody>
      </p:sp>
      <p:pic>
        <p:nvPicPr>
          <p:cNvPr id="92" name="Google Shape;92;p18"/>
          <p:cNvPicPr preferRelativeResize="0"/>
          <p:nvPr/>
        </p:nvPicPr>
        <p:blipFill rotWithShape="1">
          <a:blip r:embed="rId3">
            <a:alphaModFix/>
          </a:blip>
          <a:srcRect b="44537" l="20951" r="28900" t="20252"/>
          <a:stretch/>
        </p:blipFill>
        <p:spPr>
          <a:xfrm>
            <a:off x="6721600" y="3661025"/>
            <a:ext cx="1862950" cy="813125"/>
          </a:xfrm>
          <a:prstGeom prst="rect">
            <a:avLst/>
          </a:prstGeom>
          <a:noFill/>
          <a:ln>
            <a:noFill/>
          </a:ln>
        </p:spPr>
      </p:pic>
      <p:pic>
        <p:nvPicPr>
          <p:cNvPr id="93" name="Google Shape;93;p18"/>
          <p:cNvPicPr preferRelativeResize="0"/>
          <p:nvPr/>
        </p:nvPicPr>
        <p:blipFill>
          <a:blip r:embed="rId4">
            <a:alphaModFix/>
          </a:blip>
          <a:stretch>
            <a:fillRect/>
          </a:stretch>
        </p:blipFill>
        <p:spPr>
          <a:xfrm>
            <a:off x="6296025" y="1552425"/>
            <a:ext cx="2490225" cy="1876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315925"/>
            <a:ext cx="8520600" cy="831300"/>
          </a:xfrm>
          <a:prstGeom prst="rect">
            <a:avLst/>
          </a:prstGeom>
          <a:solidFill>
            <a:srgbClr val="00FFFF"/>
          </a:solidFill>
        </p:spPr>
        <p:txBody>
          <a:bodyPr anchorCtr="0" anchor="b" bIns="91425" lIns="91425" spcFirstLastPara="1" rIns="91425" wrap="square" tIns="91425">
            <a:noAutofit/>
          </a:bodyPr>
          <a:lstStyle/>
          <a:p>
            <a:pPr indent="0" lvl="0" marL="0" rtl="0" algn="l">
              <a:spcBef>
                <a:spcPts val="0"/>
              </a:spcBef>
              <a:spcAft>
                <a:spcPts val="0"/>
              </a:spcAft>
              <a:buNone/>
            </a:pPr>
            <a:r>
              <a:rPr lang="en"/>
              <a:t>Singleton</a:t>
            </a:r>
            <a:endParaRPr/>
          </a:p>
          <a:p>
            <a:pPr indent="0" lvl="0" marL="0" rtl="0" algn="l">
              <a:spcBef>
                <a:spcPts val="0"/>
              </a:spcBef>
              <a:spcAft>
                <a:spcPts val="0"/>
              </a:spcAft>
              <a:buNone/>
            </a:pPr>
            <a:r>
              <a:rPr lang="en" sz="1800"/>
              <a:t>Implementation</a:t>
            </a:r>
            <a:endParaRPr sz="1800"/>
          </a:p>
        </p:txBody>
      </p:sp>
      <p:sp>
        <p:nvSpPr>
          <p:cNvPr id="99" name="Google Shape;99;p19"/>
          <p:cNvSpPr txBox="1"/>
          <p:nvPr>
            <p:ph idx="1" type="body"/>
          </p:nvPr>
        </p:nvSpPr>
        <p:spPr>
          <a:xfrm>
            <a:off x="311700" y="1147225"/>
            <a:ext cx="6518700" cy="45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Protect initialization (for multi-threaded env)</a:t>
            </a:r>
            <a:endParaRPr sz="2000"/>
          </a:p>
          <a:p>
            <a:pPr indent="0" lvl="0" marL="0" rtl="0" algn="l">
              <a:spcBef>
                <a:spcPts val="1600"/>
              </a:spcBef>
              <a:spcAft>
                <a:spcPts val="0"/>
              </a:spcAft>
              <a:buNone/>
            </a:pPr>
            <a:r>
              <a:t/>
            </a:r>
            <a:endParaRPr sz="1000"/>
          </a:p>
          <a:p>
            <a:pPr indent="0" lvl="0" marL="0" rtl="0" algn="l">
              <a:spcBef>
                <a:spcPts val="1600"/>
              </a:spcBef>
              <a:spcAft>
                <a:spcPts val="0"/>
              </a:spcAft>
              <a:buNone/>
            </a:pPr>
            <a:r>
              <a:t/>
            </a:r>
            <a:endParaRPr sz="1000"/>
          </a:p>
          <a:p>
            <a:pPr indent="0" lvl="0" marL="0" rtl="0" algn="l">
              <a:spcBef>
                <a:spcPts val="1600"/>
              </a:spcBef>
              <a:spcAft>
                <a:spcPts val="1600"/>
              </a:spcAft>
              <a:buNone/>
            </a:pPr>
            <a:r>
              <a:t/>
            </a:r>
            <a:endParaRPr sz="1000"/>
          </a:p>
        </p:txBody>
      </p:sp>
      <p:sp>
        <p:nvSpPr>
          <p:cNvPr id="100" name="Google Shape;100;p19"/>
          <p:cNvSpPr txBox="1"/>
          <p:nvPr/>
        </p:nvSpPr>
        <p:spPr>
          <a:xfrm>
            <a:off x="311700" y="1605625"/>
            <a:ext cx="3922800" cy="37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002FA6"/>
                </a:solidFill>
                <a:highlight>
                  <a:srgbClr val="FFFFFF"/>
                </a:highlight>
              </a:rPr>
              <a:t>type </a:t>
            </a:r>
            <a:r>
              <a:rPr lang="en" sz="1800">
                <a:solidFill>
                  <a:schemeClr val="dk1"/>
                </a:solidFill>
                <a:highlight>
                  <a:srgbClr val="FFFFFF"/>
                </a:highlight>
              </a:rPr>
              <a:t>singleton </a:t>
            </a:r>
            <a:r>
              <a:rPr lang="en" sz="1800">
                <a:solidFill>
                  <a:srgbClr val="002FA6"/>
                </a:solidFill>
                <a:highlight>
                  <a:srgbClr val="FFFFFF"/>
                </a:highlight>
              </a:rPr>
              <a:t>struct </a:t>
            </a:r>
            <a:r>
              <a:rPr lang="en" sz="1800">
                <a:solidFill>
                  <a:srgbClr val="121314"/>
                </a:solidFill>
                <a:highlight>
                  <a:srgbClr val="FFFFFF"/>
                </a:highlight>
              </a:rPr>
              <a:t>{</a:t>
            </a:r>
            <a:endParaRPr sz="1800">
              <a:solidFill>
                <a:srgbClr val="121314"/>
              </a:solidFill>
              <a:highlight>
                <a:srgbClr val="FFFFFF"/>
              </a:highlight>
            </a:endParaRPr>
          </a:p>
          <a:p>
            <a:pPr indent="0" lvl="0" marL="0" rtl="0" algn="l">
              <a:spcBef>
                <a:spcPts val="0"/>
              </a:spcBef>
              <a:spcAft>
                <a:spcPts val="0"/>
              </a:spcAft>
              <a:buClr>
                <a:schemeClr val="dk1"/>
              </a:buClr>
              <a:buSzPts val="1100"/>
              <a:buFont typeface="Arial"/>
              <a:buNone/>
            </a:pPr>
            <a:r>
              <a:rPr lang="en" sz="1800">
                <a:solidFill>
                  <a:srgbClr val="121314"/>
                </a:solidFill>
                <a:highlight>
                  <a:srgbClr val="FFFFFF"/>
                </a:highlight>
              </a:rPr>
              <a:t>  </a:t>
            </a:r>
            <a:r>
              <a:rPr lang="en" sz="1800">
                <a:solidFill>
                  <a:schemeClr val="dk1"/>
                </a:solidFill>
                <a:highlight>
                  <a:srgbClr val="FFFFFF"/>
                </a:highlight>
              </a:rPr>
              <a:t>count </a:t>
            </a:r>
            <a:r>
              <a:rPr lang="en" sz="1800">
                <a:solidFill>
                  <a:srgbClr val="002FA6"/>
                </a:solidFill>
                <a:highlight>
                  <a:srgbClr val="FFFFFF"/>
                </a:highlight>
              </a:rPr>
              <a:t>int</a:t>
            </a:r>
            <a:endParaRPr sz="1800">
              <a:solidFill>
                <a:srgbClr val="002FA6"/>
              </a:solidFill>
              <a:highlight>
                <a:srgbClr val="FFFFFF"/>
              </a:highlight>
            </a:endParaRPr>
          </a:p>
          <a:p>
            <a:pPr indent="0" lvl="0" marL="0" rtl="0" algn="l">
              <a:spcBef>
                <a:spcPts val="0"/>
              </a:spcBef>
              <a:spcAft>
                <a:spcPts val="0"/>
              </a:spcAft>
              <a:buClr>
                <a:schemeClr val="dk1"/>
              </a:buClr>
              <a:buSzPts val="1100"/>
              <a:buFont typeface="Arial"/>
              <a:buNone/>
            </a:pPr>
            <a:r>
              <a:rPr lang="en" sz="1800">
                <a:solidFill>
                  <a:srgbClr val="121314"/>
                </a:solidFill>
                <a:highlight>
                  <a:srgbClr val="FFFFFF"/>
                </a:highlight>
              </a:rPr>
              <a:t>}</a:t>
            </a:r>
            <a:endParaRPr sz="1800">
              <a:solidFill>
                <a:srgbClr val="121314"/>
              </a:solidFill>
              <a:highlight>
                <a:srgbClr val="FFFFFF"/>
              </a:highlight>
            </a:endParaRPr>
          </a:p>
          <a:p>
            <a:pPr indent="0" lvl="0" marL="0" rtl="0" algn="l">
              <a:spcBef>
                <a:spcPts val="0"/>
              </a:spcBef>
              <a:spcAft>
                <a:spcPts val="0"/>
              </a:spcAft>
              <a:buClr>
                <a:schemeClr val="dk1"/>
              </a:buClr>
              <a:buSzPts val="1100"/>
              <a:buFont typeface="Arial"/>
              <a:buNone/>
            </a:pPr>
            <a:r>
              <a:rPr lang="en" sz="1800">
                <a:solidFill>
                  <a:srgbClr val="002FA6"/>
                </a:solidFill>
                <a:highlight>
                  <a:srgbClr val="FFFFFF"/>
                </a:highlight>
              </a:rPr>
              <a:t>var </a:t>
            </a:r>
            <a:r>
              <a:rPr lang="en" sz="1800">
                <a:solidFill>
                  <a:schemeClr val="dk1"/>
                </a:solidFill>
                <a:highlight>
                  <a:srgbClr val="FFFFFF"/>
                </a:highlight>
              </a:rPr>
              <a:t>instance </a:t>
            </a:r>
            <a:r>
              <a:rPr lang="en" sz="1800">
                <a:solidFill>
                  <a:srgbClr val="121314"/>
                </a:solidFill>
                <a:highlight>
                  <a:srgbClr val="FFFFFF"/>
                </a:highlight>
              </a:rPr>
              <a:t>*</a:t>
            </a:r>
            <a:r>
              <a:rPr lang="en" sz="1800">
                <a:solidFill>
                  <a:srgbClr val="336ECC"/>
                </a:solidFill>
                <a:highlight>
                  <a:srgbClr val="FFFFFF"/>
                </a:highlight>
              </a:rPr>
              <a:t>singleton</a:t>
            </a:r>
            <a:endParaRPr sz="1800">
              <a:solidFill>
                <a:srgbClr val="336ECC"/>
              </a:solidFill>
              <a:highlight>
                <a:srgbClr val="FFFFFF"/>
              </a:highlight>
            </a:endParaRPr>
          </a:p>
          <a:p>
            <a:pPr indent="0" lvl="0" marL="0" rtl="0" algn="l">
              <a:spcBef>
                <a:spcPts val="0"/>
              </a:spcBef>
              <a:spcAft>
                <a:spcPts val="0"/>
              </a:spcAft>
              <a:buNone/>
            </a:pPr>
            <a:r>
              <a:rPr lang="en" sz="1800">
                <a:solidFill>
                  <a:srgbClr val="002FA6"/>
                </a:solidFill>
                <a:highlight>
                  <a:srgbClr val="FFFFFF"/>
                </a:highlight>
              </a:rPr>
              <a:t>var </a:t>
            </a:r>
            <a:r>
              <a:rPr lang="en" sz="1800">
                <a:solidFill>
                  <a:schemeClr val="dk1"/>
                </a:solidFill>
                <a:highlight>
                  <a:srgbClr val="FFFFFF"/>
                </a:highlight>
              </a:rPr>
              <a:t>once </a:t>
            </a:r>
            <a:r>
              <a:rPr lang="en" sz="1800">
                <a:solidFill>
                  <a:srgbClr val="805900"/>
                </a:solidFill>
                <a:highlight>
                  <a:srgbClr val="FFFFFF"/>
                </a:highlight>
              </a:rPr>
              <a:t>sync</a:t>
            </a:r>
            <a:r>
              <a:rPr lang="en" sz="1800">
                <a:solidFill>
                  <a:srgbClr val="121314"/>
                </a:solidFill>
                <a:highlight>
                  <a:srgbClr val="FFFFFF"/>
                </a:highlight>
              </a:rPr>
              <a:t>.</a:t>
            </a:r>
            <a:r>
              <a:rPr lang="en" sz="1800">
                <a:solidFill>
                  <a:srgbClr val="336ECC"/>
                </a:solidFill>
                <a:highlight>
                  <a:srgbClr val="FFFFFF"/>
                </a:highlight>
              </a:rPr>
              <a:t>Once</a:t>
            </a:r>
            <a:endParaRPr sz="1800">
              <a:solidFill>
                <a:srgbClr val="CC7832"/>
              </a:solidFill>
            </a:endParaRPr>
          </a:p>
        </p:txBody>
      </p:sp>
      <p:sp>
        <p:nvSpPr>
          <p:cNvPr id="101" name="Google Shape;101;p19"/>
          <p:cNvSpPr txBox="1"/>
          <p:nvPr/>
        </p:nvSpPr>
        <p:spPr>
          <a:xfrm>
            <a:off x="4679000" y="1605625"/>
            <a:ext cx="3922800" cy="37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2FA6"/>
                </a:solidFill>
                <a:highlight>
                  <a:srgbClr val="FFFFFF"/>
                </a:highlight>
              </a:rPr>
              <a:t>func </a:t>
            </a:r>
            <a:r>
              <a:rPr lang="en" sz="1800">
                <a:solidFill>
                  <a:srgbClr val="286D73"/>
                </a:solidFill>
                <a:highlight>
                  <a:srgbClr val="FFFFFF"/>
                </a:highlight>
              </a:rPr>
              <a:t>GetInstance</a:t>
            </a:r>
            <a:r>
              <a:rPr lang="en" sz="1800">
                <a:solidFill>
                  <a:srgbClr val="121314"/>
                </a:solidFill>
                <a:highlight>
                  <a:srgbClr val="FFFFFF"/>
                </a:highlight>
              </a:rPr>
              <a:t>() *</a:t>
            </a:r>
            <a:r>
              <a:rPr lang="en" sz="1800">
                <a:solidFill>
                  <a:srgbClr val="336ECC"/>
                </a:solidFill>
                <a:highlight>
                  <a:srgbClr val="FFFFFF"/>
                </a:highlight>
              </a:rPr>
              <a:t>s</a:t>
            </a:r>
            <a:r>
              <a:rPr lang="en" sz="1800">
                <a:solidFill>
                  <a:srgbClr val="336ECC"/>
                </a:solidFill>
                <a:highlight>
                  <a:srgbClr val="FFFFFF"/>
                </a:highlight>
              </a:rPr>
              <a:t>ingleton </a:t>
            </a:r>
            <a:r>
              <a:rPr lang="en" sz="1800">
                <a:solidFill>
                  <a:srgbClr val="121314"/>
                </a:solidFill>
                <a:highlight>
                  <a:srgbClr val="FFFFFF"/>
                </a:highlight>
              </a:rPr>
              <a:t>{</a:t>
            </a:r>
            <a:endParaRPr sz="1800">
              <a:solidFill>
                <a:srgbClr val="121314"/>
              </a:solidFill>
              <a:highlight>
                <a:srgbClr val="FFFFFF"/>
              </a:highlight>
            </a:endParaRPr>
          </a:p>
          <a:p>
            <a:pPr indent="0" lvl="0" marL="0" rtl="0" algn="l">
              <a:spcBef>
                <a:spcPts val="0"/>
              </a:spcBef>
              <a:spcAft>
                <a:spcPts val="0"/>
              </a:spcAft>
              <a:buNone/>
            </a:pPr>
            <a:r>
              <a:rPr lang="en" sz="1800">
                <a:solidFill>
                  <a:srgbClr val="121314"/>
                </a:solidFill>
                <a:highlight>
                  <a:srgbClr val="FFFFFF"/>
                </a:highlight>
              </a:rPr>
              <a:t>  </a:t>
            </a:r>
            <a:r>
              <a:rPr lang="en" sz="1800">
                <a:solidFill>
                  <a:srgbClr val="002FA6"/>
                </a:solidFill>
                <a:highlight>
                  <a:srgbClr val="FFFFFF"/>
                </a:highlight>
              </a:rPr>
              <a:t>if </a:t>
            </a:r>
            <a:r>
              <a:rPr lang="en" sz="1800">
                <a:solidFill>
                  <a:schemeClr val="dk1"/>
                </a:solidFill>
                <a:highlight>
                  <a:srgbClr val="FFFFFF"/>
                </a:highlight>
              </a:rPr>
              <a:t>instance </a:t>
            </a:r>
            <a:r>
              <a:rPr lang="en" sz="1800">
                <a:solidFill>
                  <a:srgbClr val="121314"/>
                </a:solidFill>
                <a:highlight>
                  <a:srgbClr val="FFFFFF"/>
                </a:highlight>
              </a:rPr>
              <a:t>== </a:t>
            </a:r>
            <a:r>
              <a:rPr lang="en" sz="1800">
                <a:solidFill>
                  <a:srgbClr val="002FA6"/>
                </a:solidFill>
                <a:highlight>
                  <a:srgbClr val="FFFFFF"/>
                </a:highlight>
              </a:rPr>
              <a:t>nil </a:t>
            </a:r>
            <a:r>
              <a:rPr lang="en" sz="1800">
                <a:solidFill>
                  <a:srgbClr val="121314"/>
                </a:solidFill>
                <a:highlight>
                  <a:srgbClr val="FFFFFF"/>
                </a:highlight>
              </a:rPr>
              <a:t>{</a:t>
            </a:r>
            <a:endParaRPr sz="1800">
              <a:solidFill>
                <a:srgbClr val="121314"/>
              </a:solidFill>
              <a:highlight>
                <a:srgbClr val="FFFFFF"/>
              </a:highlight>
            </a:endParaRPr>
          </a:p>
          <a:p>
            <a:pPr indent="0" lvl="0" marL="0" rtl="0" algn="l">
              <a:spcBef>
                <a:spcPts val="0"/>
              </a:spcBef>
              <a:spcAft>
                <a:spcPts val="0"/>
              </a:spcAft>
              <a:buNone/>
            </a:pPr>
            <a:r>
              <a:rPr lang="en" sz="1800">
                <a:solidFill>
                  <a:srgbClr val="121314"/>
                </a:solidFill>
                <a:highlight>
                  <a:srgbClr val="FFFFFF"/>
                </a:highlight>
              </a:rPr>
              <a:t>     </a:t>
            </a:r>
            <a:r>
              <a:rPr lang="en" sz="1800">
                <a:solidFill>
                  <a:schemeClr val="dk1"/>
                </a:solidFill>
                <a:highlight>
                  <a:srgbClr val="FFFFFF"/>
                </a:highlight>
              </a:rPr>
              <a:t>once</a:t>
            </a:r>
            <a:r>
              <a:rPr lang="en" sz="1800">
                <a:solidFill>
                  <a:srgbClr val="121314"/>
                </a:solidFill>
                <a:highlight>
                  <a:srgbClr val="FFFFFF"/>
                </a:highlight>
              </a:rPr>
              <a:t>.</a:t>
            </a:r>
            <a:r>
              <a:rPr lang="en" sz="1800">
                <a:solidFill>
                  <a:srgbClr val="36666B"/>
                </a:solidFill>
                <a:highlight>
                  <a:srgbClr val="FFFFFF"/>
                </a:highlight>
              </a:rPr>
              <a:t>Do</a:t>
            </a:r>
            <a:r>
              <a:rPr lang="en" sz="1800">
                <a:solidFill>
                  <a:srgbClr val="121314"/>
                </a:solidFill>
                <a:highlight>
                  <a:srgbClr val="FFFFFF"/>
                </a:highlight>
              </a:rPr>
              <a:t>(</a:t>
            </a:r>
            <a:r>
              <a:rPr lang="en" sz="1800">
                <a:solidFill>
                  <a:srgbClr val="002FA6"/>
                </a:solidFill>
                <a:highlight>
                  <a:srgbClr val="FFFFFF"/>
                </a:highlight>
              </a:rPr>
              <a:t>func</a:t>
            </a:r>
            <a:r>
              <a:rPr lang="en" sz="1800">
                <a:solidFill>
                  <a:srgbClr val="121314"/>
                </a:solidFill>
                <a:highlight>
                  <a:srgbClr val="FFFFFF"/>
                </a:highlight>
              </a:rPr>
              <a:t>() {</a:t>
            </a:r>
            <a:endParaRPr sz="1800">
              <a:solidFill>
                <a:srgbClr val="121314"/>
              </a:solidFill>
              <a:highlight>
                <a:srgbClr val="FFFFFF"/>
              </a:highlight>
            </a:endParaRPr>
          </a:p>
          <a:p>
            <a:pPr indent="0" lvl="0" marL="0" rtl="0" algn="l">
              <a:spcBef>
                <a:spcPts val="0"/>
              </a:spcBef>
              <a:spcAft>
                <a:spcPts val="0"/>
              </a:spcAft>
              <a:buNone/>
            </a:pPr>
            <a:r>
              <a:rPr lang="en" sz="1800">
                <a:solidFill>
                  <a:srgbClr val="121314"/>
                </a:solidFill>
                <a:highlight>
                  <a:srgbClr val="FFFFFF"/>
                </a:highlight>
              </a:rPr>
              <a:t>        </a:t>
            </a:r>
            <a:r>
              <a:rPr lang="en" sz="1800">
                <a:solidFill>
                  <a:schemeClr val="dk1"/>
                </a:solidFill>
                <a:highlight>
                  <a:srgbClr val="FFFFFF"/>
                </a:highlight>
              </a:rPr>
              <a:t>instance </a:t>
            </a:r>
            <a:r>
              <a:rPr lang="en" sz="1800">
                <a:solidFill>
                  <a:srgbClr val="121314"/>
                </a:solidFill>
                <a:highlight>
                  <a:srgbClr val="FFFFFF"/>
                </a:highlight>
              </a:rPr>
              <a:t>= </a:t>
            </a:r>
            <a:r>
              <a:rPr lang="en" sz="1800">
                <a:solidFill>
                  <a:srgbClr val="007194"/>
                </a:solidFill>
                <a:highlight>
                  <a:srgbClr val="FFFFFF"/>
                </a:highlight>
              </a:rPr>
              <a:t>new</a:t>
            </a:r>
            <a:r>
              <a:rPr lang="en" sz="1800">
                <a:solidFill>
                  <a:srgbClr val="121314"/>
                </a:solidFill>
                <a:highlight>
                  <a:srgbClr val="FFFFFF"/>
                </a:highlight>
              </a:rPr>
              <a:t>(</a:t>
            </a:r>
            <a:r>
              <a:rPr lang="en" sz="1800">
                <a:solidFill>
                  <a:srgbClr val="336ECC"/>
                </a:solidFill>
                <a:highlight>
                  <a:srgbClr val="FFFFFF"/>
                </a:highlight>
              </a:rPr>
              <a:t>singleton</a:t>
            </a:r>
            <a:r>
              <a:rPr lang="en" sz="1800">
                <a:solidFill>
                  <a:srgbClr val="121314"/>
                </a:solidFill>
                <a:highlight>
                  <a:srgbClr val="FFFFFF"/>
                </a:highlight>
              </a:rPr>
              <a:t>)</a:t>
            </a:r>
            <a:endParaRPr sz="1800">
              <a:solidFill>
                <a:srgbClr val="121314"/>
              </a:solidFill>
              <a:highlight>
                <a:srgbClr val="FFFFFF"/>
              </a:highlight>
            </a:endParaRPr>
          </a:p>
          <a:p>
            <a:pPr indent="0" lvl="0" marL="0" rtl="0" algn="l">
              <a:spcBef>
                <a:spcPts val="0"/>
              </a:spcBef>
              <a:spcAft>
                <a:spcPts val="0"/>
              </a:spcAft>
              <a:buNone/>
            </a:pPr>
            <a:r>
              <a:rPr lang="en" sz="1800">
                <a:solidFill>
                  <a:srgbClr val="121314"/>
                </a:solidFill>
                <a:highlight>
                  <a:srgbClr val="FFFFFF"/>
                </a:highlight>
              </a:rPr>
              <a:t>     })</a:t>
            </a:r>
            <a:endParaRPr sz="1800">
              <a:solidFill>
                <a:srgbClr val="121314"/>
              </a:solidFill>
              <a:highlight>
                <a:srgbClr val="FFFFFF"/>
              </a:highlight>
            </a:endParaRPr>
          </a:p>
          <a:p>
            <a:pPr indent="0" lvl="0" marL="0" rtl="0" algn="l">
              <a:spcBef>
                <a:spcPts val="0"/>
              </a:spcBef>
              <a:spcAft>
                <a:spcPts val="0"/>
              </a:spcAft>
              <a:buNone/>
            </a:pPr>
            <a:r>
              <a:rPr lang="en" sz="1800">
                <a:solidFill>
                  <a:srgbClr val="121314"/>
                </a:solidFill>
                <a:highlight>
                  <a:srgbClr val="FFFFFF"/>
                </a:highlight>
              </a:rPr>
              <a:t>  }</a:t>
            </a:r>
            <a:endParaRPr sz="1800">
              <a:solidFill>
                <a:srgbClr val="121314"/>
              </a:solidFill>
              <a:highlight>
                <a:srgbClr val="FFFFFF"/>
              </a:highlight>
            </a:endParaRPr>
          </a:p>
          <a:p>
            <a:pPr indent="0" lvl="0" marL="0" rtl="0" algn="l">
              <a:spcBef>
                <a:spcPts val="0"/>
              </a:spcBef>
              <a:spcAft>
                <a:spcPts val="0"/>
              </a:spcAft>
              <a:buNone/>
            </a:pPr>
            <a:r>
              <a:rPr lang="en" sz="1800">
                <a:solidFill>
                  <a:srgbClr val="121314"/>
                </a:solidFill>
                <a:highlight>
                  <a:srgbClr val="FFFFFF"/>
                </a:highlight>
              </a:rPr>
              <a:t>  </a:t>
            </a:r>
            <a:r>
              <a:rPr lang="en" sz="1800">
                <a:solidFill>
                  <a:srgbClr val="002FA6"/>
                </a:solidFill>
                <a:highlight>
                  <a:srgbClr val="FFFFFF"/>
                </a:highlight>
              </a:rPr>
              <a:t>return </a:t>
            </a:r>
            <a:r>
              <a:rPr lang="en" sz="1800">
                <a:solidFill>
                  <a:schemeClr val="dk1"/>
                </a:solidFill>
                <a:highlight>
                  <a:srgbClr val="FFFFFF"/>
                </a:highlight>
              </a:rPr>
              <a:t>instance</a:t>
            </a:r>
            <a:endParaRPr sz="1800">
              <a:solidFill>
                <a:schemeClr val="dk1"/>
              </a:solidFill>
              <a:highlight>
                <a:srgbClr val="FFFFFF"/>
              </a:highlight>
            </a:endParaRPr>
          </a:p>
          <a:p>
            <a:pPr indent="0" lvl="0" marL="0" rtl="0" algn="l">
              <a:spcBef>
                <a:spcPts val="0"/>
              </a:spcBef>
              <a:spcAft>
                <a:spcPts val="0"/>
              </a:spcAft>
              <a:buNone/>
            </a:pPr>
            <a:r>
              <a:rPr lang="en" sz="1800">
                <a:solidFill>
                  <a:srgbClr val="121314"/>
                </a:solidFill>
                <a:highlight>
                  <a:srgbClr val="FFFFFF"/>
                </a:highlight>
              </a:rPr>
              <a:t>}</a:t>
            </a:r>
            <a:endParaRPr sz="1800">
              <a:solidFill>
                <a:srgbClr val="121314"/>
              </a:solidFill>
              <a:highlight>
                <a:srgbClr val="FFFFFF"/>
              </a:highlight>
            </a:endParaRPr>
          </a:p>
          <a:p>
            <a:pPr indent="0" lvl="0" marL="0" rtl="0" algn="l">
              <a:spcBef>
                <a:spcPts val="0"/>
              </a:spcBef>
              <a:spcAft>
                <a:spcPts val="0"/>
              </a:spcAft>
              <a:buNone/>
            </a:pPr>
            <a:r>
              <a:rPr lang="en" sz="1800">
                <a:solidFill>
                  <a:srgbClr val="002FA6"/>
                </a:solidFill>
                <a:highlight>
                  <a:srgbClr val="FFFFFF"/>
                </a:highlight>
              </a:rPr>
              <a:t>func </a:t>
            </a:r>
            <a:r>
              <a:rPr lang="en" sz="1800">
                <a:solidFill>
                  <a:srgbClr val="121314"/>
                </a:solidFill>
                <a:highlight>
                  <a:srgbClr val="FFFFFF"/>
                </a:highlight>
              </a:rPr>
              <a:t>(</a:t>
            </a:r>
            <a:r>
              <a:rPr lang="en" sz="1800">
                <a:solidFill>
                  <a:srgbClr val="008A91"/>
                </a:solidFill>
                <a:highlight>
                  <a:srgbClr val="FFFFFF"/>
                </a:highlight>
              </a:rPr>
              <a:t>s </a:t>
            </a:r>
            <a:r>
              <a:rPr lang="en" sz="1800">
                <a:solidFill>
                  <a:srgbClr val="121314"/>
                </a:solidFill>
                <a:highlight>
                  <a:srgbClr val="FFFFFF"/>
                </a:highlight>
              </a:rPr>
              <a:t>*</a:t>
            </a:r>
            <a:r>
              <a:rPr lang="en" sz="1800">
                <a:solidFill>
                  <a:srgbClr val="336ECC"/>
                </a:solidFill>
                <a:highlight>
                  <a:srgbClr val="FFFFFF"/>
                </a:highlight>
              </a:rPr>
              <a:t>singleton</a:t>
            </a:r>
            <a:r>
              <a:rPr lang="en" sz="1800">
                <a:solidFill>
                  <a:srgbClr val="121314"/>
                </a:solidFill>
                <a:highlight>
                  <a:srgbClr val="FFFFFF"/>
                </a:highlight>
              </a:rPr>
              <a:t>) </a:t>
            </a:r>
            <a:r>
              <a:rPr lang="en" sz="1800">
                <a:solidFill>
                  <a:srgbClr val="286D73"/>
                </a:solidFill>
                <a:highlight>
                  <a:srgbClr val="FFFFFF"/>
                </a:highlight>
              </a:rPr>
              <a:t>AddOne</a:t>
            </a:r>
            <a:r>
              <a:rPr lang="en" sz="1800">
                <a:solidFill>
                  <a:srgbClr val="121314"/>
                </a:solidFill>
                <a:highlight>
                  <a:srgbClr val="FFFFFF"/>
                </a:highlight>
              </a:rPr>
              <a:t>() </a:t>
            </a:r>
            <a:r>
              <a:rPr lang="en" sz="1800">
                <a:solidFill>
                  <a:srgbClr val="002FA6"/>
                </a:solidFill>
                <a:highlight>
                  <a:srgbClr val="FFFFFF"/>
                </a:highlight>
              </a:rPr>
              <a:t>int </a:t>
            </a:r>
            <a:r>
              <a:rPr lang="en" sz="1800">
                <a:solidFill>
                  <a:srgbClr val="121314"/>
                </a:solidFill>
                <a:highlight>
                  <a:srgbClr val="FFFFFF"/>
                </a:highlight>
              </a:rPr>
              <a:t>{</a:t>
            </a:r>
            <a:endParaRPr sz="1800">
              <a:solidFill>
                <a:srgbClr val="121314"/>
              </a:solidFill>
              <a:highlight>
                <a:srgbClr val="FFFFFF"/>
              </a:highlight>
            </a:endParaRPr>
          </a:p>
          <a:p>
            <a:pPr indent="0" lvl="0" marL="0" rtl="0" algn="l">
              <a:spcBef>
                <a:spcPts val="0"/>
              </a:spcBef>
              <a:spcAft>
                <a:spcPts val="0"/>
              </a:spcAft>
              <a:buNone/>
            </a:pPr>
            <a:r>
              <a:rPr lang="en" sz="1800">
                <a:solidFill>
                  <a:srgbClr val="121314"/>
                </a:solidFill>
                <a:highlight>
                  <a:srgbClr val="FFFFFF"/>
                </a:highlight>
              </a:rPr>
              <a:t>  </a:t>
            </a:r>
            <a:r>
              <a:rPr lang="en" sz="1800">
                <a:solidFill>
                  <a:srgbClr val="008A91"/>
                </a:solidFill>
                <a:highlight>
                  <a:srgbClr val="FFFFFF"/>
                </a:highlight>
              </a:rPr>
              <a:t>s</a:t>
            </a:r>
            <a:r>
              <a:rPr lang="en" sz="1800">
                <a:solidFill>
                  <a:srgbClr val="121314"/>
                </a:solidFill>
                <a:highlight>
                  <a:srgbClr val="FFFFFF"/>
                </a:highlight>
              </a:rPr>
              <a:t>.</a:t>
            </a:r>
            <a:r>
              <a:rPr lang="en" sz="1800">
                <a:solidFill>
                  <a:schemeClr val="dk1"/>
                </a:solidFill>
                <a:highlight>
                  <a:srgbClr val="FFFFFF"/>
                </a:highlight>
              </a:rPr>
              <a:t>count</a:t>
            </a:r>
            <a:r>
              <a:rPr lang="en" sz="1800">
                <a:solidFill>
                  <a:srgbClr val="121314"/>
                </a:solidFill>
                <a:highlight>
                  <a:srgbClr val="FFFFFF"/>
                </a:highlight>
              </a:rPr>
              <a:t>++</a:t>
            </a:r>
            <a:endParaRPr sz="1800">
              <a:solidFill>
                <a:srgbClr val="121314"/>
              </a:solidFill>
              <a:highlight>
                <a:srgbClr val="FFFFFF"/>
              </a:highlight>
            </a:endParaRPr>
          </a:p>
          <a:p>
            <a:pPr indent="0" lvl="0" marL="0" rtl="0" algn="l">
              <a:spcBef>
                <a:spcPts val="0"/>
              </a:spcBef>
              <a:spcAft>
                <a:spcPts val="0"/>
              </a:spcAft>
              <a:buNone/>
            </a:pPr>
            <a:r>
              <a:rPr lang="en" sz="1800">
                <a:solidFill>
                  <a:srgbClr val="121314"/>
                </a:solidFill>
                <a:highlight>
                  <a:srgbClr val="FFFFFF"/>
                </a:highlight>
              </a:rPr>
              <a:t>  </a:t>
            </a:r>
            <a:r>
              <a:rPr lang="en" sz="1800">
                <a:solidFill>
                  <a:srgbClr val="002FA6"/>
                </a:solidFill>
                <a:highlight>
                  <a:srgbClr val="FFFFFF"/>
                </a:highlight>
              </a:rPr>
              <a:t>return </a:t>
            </a:r>
            <a:r>
              <a:rPr lang="en" sz="1800">
                <a:solidFill>
                  <a:srgbClr val="008A91"/>
                </a:solidFill>
                <a:highlight>
                  <a:srgbClr val="FFFFFF"/>
                </a:highlight>
              </a:rPr>
              <a:t>s</a:t>
            </a:r>
            <a:r>
              <a:rPr lang="en" sz="1800">
                <a:solidFill>
                  <a:srgbClr val="121314"/>
                </a:solidFill>
                <a:highlight>
                  <a:srgbClr val="FFFFFF"/>
                </a:highlight>
              </a:rPr>
              <a:t>.</a:t>
            </a:r>
            <a:r>
              <a:rPr lang="en" sz="1800">
                <a:solidFill>
                  <a:schemeClr val="dk1"/>
                </a:solidFill>
                <a:highlight>
                  <a:srgbClr val="FFFFFF"/>
                </a:highlight>
              </a:rPr>
              <a:t>count</a:t>
            </a:r>
            <a:endParaRPr sz="1800">
              <a:solidFill>
                <a:schemeClr val="dk1"/>
              </a:solidFill>
              <a:highlight>
                <a:srgbClr val="FFFFFF"/>
              </a:highlight>
            </a:endParaRPr>
          </a:p>
          <a:p>
            <a:pPr indent="0" lvl="0" marL="0" rtl="0" algn="l">
              <a:spcBef>
                <a:spcPts val="0"/>
              </a:spcBef>
              <a:spcAft>
                <a:spcPts val="0"/>
              </a:spcAft>
              <a:buNone/>
            </a:pPr>
            <a:r>
              <a:rPr lang="en" sz="1800">
                <a:solidFill>
                  <a:srgbClr val="121314"/>
                </a:solidFill>
                <a:highlight>
                  <a:srgbClr val="FFFFFF"/>
                </a:highlight>
              </a:rPr>
              <a:t>}</a:t>
            </a:r>
            <a:endParaRPr sz="1800">
              <a:solidFill>
                <a:srgbClr val="121314"/>
              </a:solidFill>
              <a:highlight>
                <a:srgbClr val="FFFFFF"/>
              </a:highlight>
            </a:endParaRPr>
          </a:p>
          <a:p>
            <a:pPr indent="0" lvl="0" marL="0" rtl="0" algn="l">
              <a:spcBef>
                <a:spcPts val="0"/>
              </a:spcBef>
              <a:spcAft>
                <a:spcPts val="0"/>
              </a:spcAft>
              <a:buNone/>
            </a:pPr>
            <a:r>
              <a:t/>
            </a:r>
            <a:endParaRPr sz="1800">
              <a:solidFill>
                <a:srgbClr val="CC783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315925"/>
            <a:ext cx="8520600" cy="831300"/>
          </a:xfrm>
          <a:prstGeom prst="rect">
            <a:avLst/>
          </a:prstGeom>
          <a:solidFill>
            <a:srgbClr val="00FFFF"/>
          </a:solidFill>
        </p:spPr>
        <p:txBody>
          <a:bodyPr anchorCtr="0" anchor="b" bIns="91425" lIns="91425" spcFirstLastPara="1" rIns="91425" wrap="square" tIns="91425">
            <a:noAutofit/>
          </a:bodyPr>
          <a:lstStyle/>
          <a:p>
            <a:pPr indent="0" lvl="0" marL="0" rtl="0" algn="l">
              <a:spcBef>
                <a:spcPts val="0"/>
              </a:spcBef>
              <a:spcAft>
                <a:spcPts val="0"/>
              </a:spcAft>
              <a:buNone/>
            </a:pPr>
            <a:r>
              <a:rPr lang="en"/>
              <a:t>Singleton</a:t>
            </a:r>
            <a:endParaRPr/>
          </a:p>
          <a:p>
            <a:pPr indent="0" lvl="0" marL="0" rtl="0" algn="l">
              <a:spcBef>
                <a:spcPts val="0"/>
              </a:spcBef>
              <a:spcAft>
                <a:spcPts val="0"/>
              </a:spcAft>
              <a:buNone/>
            </a:pPr>
            <a:r>
              <a:rPr lang="en" sz="1800"/>
              <a:t>Tests</a:t>
            </a:r>
            <a:endParaRPr sz="1800"/>
          </a:p>
        </p:txBody>
      </p:sp>
      <p:sp>
        <p:nvSpPr>
          <p:cNvPr id="107" name="Google Shape;107;p20"/>
          <p:cNvSpPr txBox="1"/>
          <p:nvPr/>
        </p:nvSpPr>
        <p:spPr>
          <a:xfrm>
            <a:off x="253125" y="1147225"/>
            <a:ext cx="43188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002FA6"/>
                </a:solidFill>
              </a:rPr>
              <a:t>func </a:t>
            </a:r>
            <a:r>
              <a:rPr lang="en" sz="1800">
                <a:solidFill>
                  <a:srgbClr val="286D73"/>
                </a:solidFill>
              </a:rPr>
              <a:t>TestGetInstance</a:t>
            </a:r>
            <a:r>
              <a:rPr lang="en" sz="1800">
                <a:solidFill>
                  <a:srgbClr val="121314"/>
                </a:solidFill>
              </a:rPr>
              <a:t>(</a:t>
            </a:r>
            <a:r>
              <a:rPr lang="en" sz="1800">
                <a:solidFill>
                  <a:schemeClr val="dk1"/>
                </a:solidFill>
              </a:rPr>
              <a:t>t </a:t>
            </a:r>
            <a:r>
              <a:rPr lang="en" sz="1800">
                <a:solidFill>
                  <a:srgbClr val="121314"/>
                </a:solidFill>
              </a:rPr>
              <a:t>*</a:t>
            </a:r>
            <a:r>
              <a:rPr lang="en" sz="1800">
                <a:solidFill>
                  <a:srgbClr val="805900"/>
                </a:solidFill>
              </a:rPr>
              <a:t>testing</a:t>
            </a:r>
            <a:r>
              <a:rPr lang="en" sz="1800">
                <a:solidFill>
                  <a:srgbClr val="121314"/>
                </a:solidFill>
              </a:rPr>
              <a:t>.</a:t>
            </a:r>
            <a:r>
              <a:rPr lang="en" sz="1800">
                <a:solidFill>
                  <a:srgbClr val="336ECC"/>
                </a:solidFill>
              </a:rPr>
              <a:t>T</a:t>
            </a:r>
            <a:r>
              <a:rPr lang="en" sz="1800">
                <a:solidFill>
                  <a:srgbClr val="121314"/>
                </a:solidFill>
              </a:rPr>
              <a:t>) {</a:t>
            </a:r>
            <a:endParaRPr sz="1800">
              <a:solidFill>
                <a:srgbClr val="121314"/>
              </a:solidFill>
            </a:endParaRPr>
          </a:p>
          <a:p>
            <a:pPr indent="0" lvl="0" marL="0" rtl="0" algn="l">
              <a:spcBef>
                <a:spcPts val="0"/>
              </a:spcBef>
              <a:spcAft>
                <a:spcPts val="0"/>
              </a:spcAft>
              <a:buClr>
                <a:schemeClr val="dk1"/>
              </a:buClr>
              <a:buSzPts val="1100"/>
              <a:buFont typeface="Arial"/>
              <a:buNone/>
            </a:pPr>
            <a:r>
              <a:rPr lang="en" sz="1800">
                <a:solidFill>
                  <a:srgbClr val="121314"/>
                </a:solidFill>
              </a:rPr>
              <a:t>  </a:t>
            </a:r>
            <a:r>
              <a:rPr lang="en" sz="1800">
                <a:solidFill>
                  <a:schemeClr val="dk1"/>
                </a:solidFill>
              </a:rPr>
              <a:t>counter1 </a:t>
            </a:r>
            <a:r>
              <a:rPr lang="en" sz="1800">
                <a:solidFill>
                  <a:srgbClr val="121314"/>
                </a:solidFill>
              </a:rPr>
              <a:t>:= </a:t>
            </a:r>
            <a:r>
              <a:rPr lang="en" sz="1800">
                <a:solidFill>
                  <a:srgbClr val="36666B"/>
                </a:solidFill>
              </a:rPr>
              <a:t>GetInstance</a:t>
            </a:r>
            <a:r>
              <a:rPr lang="en" sz="1800">
                <a:solidFill>
                  <a:srgbClr val="121314"/>
                </a:solidFill>
              </a:rPr>
              <a:t>()</a:t>
            </a:r>
            <a:endParaRPr sz="1800">
              <a:solidFill>
                <a:srgbClr val="121314"/>
              </a:solidFill>
            </a:endParaRPr>
          </a:p>
          <a:p>
            <a:pPr indent="0" lvl="0" marL="0" rtl="0" algn="l">
              <a:spcBef>
                <a:spcPts val="0"/>
              </a:spcBef>
              <a:spcAft>
                <a:spcPts val="0"/>
              </a:spcAft>
              <a:buClr>
                <a:schemeClr val="dk1"/>
              </a:buClr>
              <a:buSzPts val="1100"/>
              <a:buFont typeface="Arial"/>
              <a:buNone/>
            </a:pPr>
            <a:r>
              <a:rPr lang="en" sz="1800">
                <a:solidFill>
                  <a:srgbClr val="121314"/>
                </a:solidFill>
              </a:rPr>
              <a:t>  </a:t>
            </a:r>
            <a:r>
              <a:rPr lang="en" sz="1800">
                <a:solidFill>
                  <a:srgbClr val="002FA6"/>
                </a:solidFill>
              </a:rPr>
              <a:t>if </a:t>
            </a:r>
            <a:r>
              <a:rPr lang="en" sz="1800">
                <a:solidFill>
                  <a:schemeClr val="dk1"/>
                </a:solidFill>
              </a:rPr>
              <a:t>counter1 </a:t>
            </a:r>
            <a:r>
              <a:rPr lang="en" sz="1800">
                <a:solidFill>
                  <a:srgbClr val="121314"/>
                </a:solidFill>
              </a:rPr>
              <a:t>== </a:t>
            </a:r>
            <a:r>
              <a:rPr lang="en" sz="1800">
                <a:solidFill>
                  <a:srgbClr val="002FA6"/>
                </a:solidFill>
              </a:rPr>
              <a:t>nil </a:t>
            </a:r>
            <a:r>
              <a:rPr lang="en" sz="1800">
                <a:solidFill>
                  <a:srgbClr val="121314"/>
                </a:solidFill>
              </a:rPr>
              <a:t>{</a:t>
            </a:r>
            <a:endParaRPr sz="1800">
              <a:solidFill>
                <a:srgbClr val="121314"/>
              </a:solidFill>
            </a:endParaRPr>
          </a:p>
          <a:p>
            <a:pPr indent="0" lvl="0" marL="0" rtl="0" algn="l">
              <a:spcBef>
                <a:spcPts val="0"/>
              </a:spcBef>
              <a:spcAft>
                <a:spcPts val="0"/>
              </a:spcAft>
              <a:buClr>
                <a:schemeClr val="dk1"/>
              </a:buClr>
              <a:buSzPts val="1100"/>
              <a:buFont typeface="Arial"/>
              <a:buNone/>
            </a:pPr>
            <a:r>
              <a:rPr lang="en" sz="1800">
                <a:solidFill>
                  <a:srgbClr val="121314"/>
                </a:solidFill>
              </a:rPr>
              <a:t>     </a:t>
            </a:r>
            <a:r>
              <a:rPr lang="en" sz="1800">
                <a:solidFill>
                  <a:schemeClr val="dk1"/>
                </a:solidFill>
              </a:rPr>
              <a:t>t</a:t>
            </a:r>
            <a:r>
              <a:rPr lang="en" sz="1800">
                <a:solidFill>
                  <a:srgbClr val="121314"/>
                </a:solidFill>
              </a:rPr>
              <a:t>.</a:t>
            </a:r>
            <a:r>
              <a:rPr lang="en" sz="1800">
                <a:solidFill>
                  <a:srgbClr val="36666B"/>
                </a:solidFill>
              </a:rPr>
              <a:t>Error</a:t>
            </a:r>
            <a:r>
              <a:rPr lang="en" sz="1800">
                <a:solidFill>
                  <a:srgbClr val="121314"/>
                </a:solidFill>
              </a:rPr>
              <a:t>(</a:t>
            </a:r>
            <a:r>
              <a:rPr lang="en" sz="1800">
                <a:solidFill>
                  <a:srgbClr val="067D17"/>
                </a:solidFill>
              </a:rPr>
              <a:t>"expected pointer, not nil"</a:t>
            </a:r>
            <a:r>
              <a:rPr lang="en" sz="1800">
                <a:solidFill>
                  <a:srgbClr val="121314"/>
                </a:solidFill>
              </a:rPr>
              <a:t>)</a:t>
            </a:r>
            <a:endParaRPr sz="1800">
              <a:solidFill>
                <a:srgbClr val="121314"/>
              </a:solidFill>
            </a:endParaRPr>
          </a:p>
          <a:p>
            <a:pPr indent="0" lvl="0" marL="0" rtl="0" algn="l">
              <a:spcBef>
                <a:spcPts val="0"/>
              </a:spcBef>
              <a:spcAft>
                <a:spcPts val="0"/>
              </a:spcAft>
              <a:buClr>
                <a:schemeClr val="dk1"/>
              </a:buClr>
              <a:buSzPts val="1100"/>
              <a:buFont typeface="Arial"/>
              <a:buNone/>
            </a:pPr>
            <a:r>
              <a:rPr lang="en" sz="1800">
                <a:solidFill>
                  <a:srgbClr val="121314"/>
                </a:solidFill>
              </a:rPr>
              <a:t>     return</a:t>
            </a:r>
            <a:endParaRPr sz="1800">
              <a:solidFill>
                <a:srgbClr val="121314"/>
              </a:solidFill>
            </a:endParaRPr>
          </a:p>
          <a:p>
            <a:pPr indent="0" lvl="0" marL="0" rtl="0" algn="l">
              <a:spcBef>
                <a:spcPts val="0"/>
              </a:spcBef>
              <a:spcAft>
                <a:spcPts val="0"/>
              </a:spcAft>
              <a:buClr>
                <a:schemeClr val="dk1"/>
              </a:buClr>
              <a:buSzPts val="1100"/>
              <a:buFont typeface="Arial"/>
              <a:buNone/>
            </a:pPr>
            <a:r>
              <a:rPr lang="en" sz="1800">
                <a:solidFill>
                  <a:srgbClr val="121314"/>
                </a:solidFill>
              </a:rPr>
              <a:t>  </a:t>
            </a:r>
            <a:r>
              <a:rPr lang="en" sz="1800">
                <a:solidFill>
                  <a:srgbClr val="121314"/>
                </a:solidFill>
              </a:rPr>
              <a:t>}</a:t>
            </a:r>
            <a:endParaRPr sz="1800">
              <a:solidFill>
                <a:srgbClr val="121314"/>
              </a:solidFill>
            </a:endParaRPr>
          </a:p>
          <a:p>
            <a:pPr indent="0" lvl="0" marL="0" rtl="0" algn="l">
              <a:spcBef>
                <a:spcPts val="0"/>
              </a:spcBef>
              <a:spcAft>
                <a:spcPts val="0"/>
              </a:spcAft>
              <a:buClr>
                <a:schemeClr val="dk1"/>
              </a:buClr>
              <a:buSzPts val="1100"/>
              <a:buFont typeface="Arial"/>
              <a:buNone/>
            </a:pPr>
            <a:r>
              <a:rPr lang="en" sz="1800">
                <a:solidFill>
                  <a:srgbClr val="121314"/>
                </a:solidFill>
              </a:rPr>
              <a:t>  </a:t>
            </a:r>
            <a:r>
              <a:rPr lang="en" sz="1800">
                <a:solidFill>
                  <a:schemeClr val="dk1"/>
                </a:solidFill>
              </a:rPr>
              <a:t>expectedCounter </a:t>
            </a:r>
            <a:r>
              <a:rPr lang="en" sz="1800">
                <a:solidFill>
                  <a:srgbClr val="121314"/>
                </a:solidFill>
              </a:rPr>
              <a:t>:= </a:t>
            </a:r>
            <a:r>
              <a:rPr lang="en" sz="1800">
                <a:solidFill>
                  <a:schemeClr val="dk1"/>
                </a:solidFill>
              </a:rPr>
              <a:t>counter1</a:t>
            </a:r>
            <a:endParaRPr sz="1800">
              <a:solidFill>
                <a:schemeClr val="dk1"/>
              </a:solidFill>
            </a:endParaRPr>
          </a:p>
          <a:p>
            <a:pPr indent="0" lvl="0" marL="0" rtl="0" algn="l">
              <a:spcBef>
                <a:spcPts val="0"/>
              </a:spcBef>
              <a:spcAft>
                <a:spcPts val="0"/>
              </a:spcAft>
              <a:buClr>
                <a:schemeClr val="dk1"/>
              </a:buClr>
              <a:buSzPts val="1100"/>
              <a:buFont typeface="Arial"/>
              <a:buNone/>
            </a:pPr>
            <a:r>
              <a:rPr lang="en" sz="1800">
                <a:solidFill>
                  <a:schemeClr val="dk1"/>
                </a:solidFill>
              </a:rPr>
              <a:t>  currentCount </a:t>
            </a:r>
            <a:r>
              <a:rPr lang="en" sz="1800">
                <a:solidFill>
                  <a:srgbClr val="121314"/>
                </a:solidFill>
              </a:rPr>
              <a:t>:= </a:t>
            </a:r>
            <a:r>
              <a:rPr lang="en" sz="1800">
                <a:solidFill>
                  <a:schemeClr val="dk1"/>
                </a:solidFill>
              </a:rPr>
              <a:t>counter1</a:t>
            </a:r>
            <a:r>
              <a:rPr lang="en" sz="1800">
                <a:solidFill>
                  <a:srgbClr val="121314"/>
                </a:solidFill>
              </a:rPr>
              <a:t>.</a:t>
            </a:r>
            <a:r>
              <a:rPr lang="en" sz="1800">
                <a:solidFill>
                  <a:srgbClr val="36666B"/>
                </a:solidFill>
              </a:rPr>
              <a:t>AddOne</a:t>
            </a:r>
            <a:r>
              <a:rPr lang="en" sz="1800">
                <a:solidFill>
                  <a:srgbClr val="121314"/>
                </a:solidFill>
              </a:rPr>
              <a:t>()</a:t>
            </a:r>
            <a:endParaRPr sz="1800">
              <a:solidFill>
                <a:srgbClr val="121314"/>
              </a:solidFill>
            </a:endParaRPr>
          </a:p>
          <a:p>
            <a:pPr indent="0" lvl="0" marL="0" rtl="0" algn="l">
              <a:spcBef>
                <a:spcPts val="0"/>
              </a:spcBef>
              <a:spcAft>
                <a:spcPts val="0"/>
              </a:spcAft>
              <a:buClr>
                <a:schemeClr val="dk1"/>
              </a:buClr>
              <a:buSzPts val="1100"/>
              <a:buFont typeface="Arial"/>
              <a:buNone/>
            </a:pPr>
            <a:r>
              <a:rPr lang="en" sz="1800">
                <a:solidFill>
                  <a:srgbClr val="121314"/>
                </a:solidFill>
              </a:rPr>
              <a:t>  </a:t>
            </a:r>
            <a:r>
              <a:rPr lang="en" sz="1800">
                <a:solidFill>
                  <a:srgbClr val="002FA6"/>
                </a:solidFill>
              </a:rPr>
              <a:t>if </a:t>
            </a:r>
            <a:r>
              <a:rPr lang="en" sz="1800">
                <a:solidFill>
                  <a:schemeClr val="dk1"/>
                </a:solidFill>
              </a:rPr>
              <a:t>currentCount </a:t>
            </a:r>
            <a:r>
              <a:rPr lang="en" sz="1800">
                <a:solidFill>
                  <a:srgbClr val="121314"/>
                </a:solidFill>
              </a:rPr>
              <a:t>!= </a:t>
            </a:r>
            <a:r>
              <a:rPr lang="en" sz="1800">
                <a:solidFill>
                  <a:srgbClr val="1649E0"/>
                </a:solidFill>
              </a:rPr>
              <a:t>1 </a:t>
            </a:r>
            <a:r>
              <a:rPr lang="en" sz="1800">
                <a:solidFill>
                  <a:srgbClr val="121314"/>
                </a:solidFill>
              </a:rPr>
              <a:t>{</a:t>
            </a:r>
            <a:endParaRPr sz="1800">
              <a:solidFill>
                <a:srgbClr val="121314"/>
              </a:solidFill>
            </a:endParaRPr>
          </a:p>
          <a:p>
            <a:pPr indent="0" lvl="0" marL="0" rtl="0" algn="l">
              <a:spcBef>
                <a:spcPts val="0"/>
              </a:spcBef>
              <a:spcAft>
                <a:spcPts val="0"/>
              </a:spcAft>
              <a:buClr>
                <a:schemeClr val="dk1"/>
              </a:buClr>
              <a:buSzPts val="1100"/>
              <a:buFont typeface="Arial"/>
              <a:buNone/>
            </a:pPr>
            <a:r>
              <a:rPr lang="en" sz="1800">
                <a:solidFill>
                  <a:srgbClr val="121314"/>
                </a:solidFill>
              </a:rPr>
              <a:t>     </a:t>
            </a:r>
            <a:r>
              <a:rPr lang="en" sz="1800">
                <a:solidFill>
                  <a:schemeClr val="dk1"/>
                </a:solidFill>
              </a:rPr>
              <a:t>t</a:t>
            </a:r>
            <a:r>
              <a:rPr lang="en" sz="1800">
                <a:solidFill>
                  <a:srgbClr val="121314"/>
                </a:solidFill>
              </a:rPr>
              <a:t>.</a:t>
            </a:r>
            <a:r>
              <a:rPr lang="en" sz="1800">
                <a:solidFill>
                  <a:srgbClr val="36666B"/>
                </a:solidFill>
              </a:rPr>
              <a:t>Errorf</a:t>
            </a:r>
            <a:r>
              <a:rPr lang="en" sz="1800">
                <a:solidFill>
                  <a:srgbClr val="121314"/>
                </a:solidFill>
              </a:rPr>
              <a:t>(</a:t>
            </a:r>
            <a:r>
              <a:rPr lang="en" sz="1800">
                <a:solidFill>
                  <a:srgbClr val="067D17"/>
                </a:solidFill>
              </a:rPr>
              <a:t>"after calling for the first time, the count must be 1 but equals </a:t>
            </a:r>
            <a:r>
              <a:rPr lang="en" sz="1800">
                <a:solidFill>
                  <a:srgbClr val="0037A6"/>
                </a:solidFill>
              </a:rPr>
              <a:t>%d\n</a:t>
            </a:r>
            <a:r>
              <a:rPr lang="en" sz="1800">
                <a:solidFill>
                  <a:srgbClr val="067D17"/>
                </a:solidFill>
              </a:rPr>
              <a:t>"</a:t>
            </a:r>
            <a:r>
              <a:rPr lang="en" sz="1800">
                <a:solidFill>
                  <a:srgbClr val="121314"/>
                </a:solidFill>
              </a:rPr>
              <a:t>, </a:t>
            </a:r>
            <a:r>
              <a:rPr lang="en" sz="1800">
                <a:solidFill>
                  <a:schemeClr val="dk1"/>
                </a:solidFill>
              </a:rPr>
              <a:t>currentCount</a:t>
            </a:r>
            <a:r>
              <a:rPr lang="en" sz="1800">
                <a:solidFill>
                  <a:srgbClr val="121314"/>
                </a:solidFill>
              </a:rPr>
              <a:t>)</a:t>
            </a:r>
            <a:endParaRPr sz="1800">
              <a:solidFill>
                <a:srgbClr val="121314"/>
              </a:solidFill>
            </a:endParaRPr>
          </a:p>
          <a:p>
            <a:pPr indent="0" lvl="0" marL="0" rtl="0" algn="l">
              <a:spcBef>
                <a:spcPts val="0"/>
              </a:spcBef>
              <a:spcAft>
                <a:spcPts val="0"/>
              </a:spcAft>
              <a:buClr>
                <a:schemeClr val="dk1"/>
              </a:buClr>
              <a:buSzPts val="1100"/>
              <a:buFont typeface="Arial"/>
              <a:buNone/>
            </a:pPr>
            <a:r>
              <a:rPr lang="en" sz="1800">
                <a:solidFill>
                  <a:srgbClr val="121314"/>
                </a:solidFill>
              </a:rPr>
              <a:t>  }</a:t>
            </a:r>
            <a:endParaRPr sz="1800">
              <a:solidFill>
                <a:srgbClr val="121314"/>
              </a:solidFill>
            </a:endParaRPr>
          </a:p>
          <a:p>
            <a:pPr indent="0" lvl="0" marL="0" rtl="0" algn="l">
              <a:spcBef>
                <a:spcPts val="0"/>
              </a:spcBef>
              <a:spcAft>
                <a:spcPts val="0"/>
              </a:spcAft>
              <a:buNone/>
            </a:pPr>
            <a:r>
              <a:t/>
            </a:r>
            <a:endParaRPr sz="1800">
              <a:solidFill>
                <a:srgbClr val="CC7832"/>
              </a:solidFill>
            </a:endParaRPr>
          </a:p>
        </p:txBody>
      </p:sp>
      <p:sp>
        <p:nvSpPr>
          <p:cNvPr id="108" name="Google Shape;108;p20"/>
          <p:cNvSpPr txBox="1"/>
          <p:nvPr/>
        </p:nvSpPr>
        <p:spPr>
          <a:xfrm>
            <a:off x="4818450" y="1199025"/>
            <a:ext cx="42777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121314"/>
                </a:solidFill>
              </a:rPr>
              <a:t>  </a:t>
            </a:r>
            <a:r>
              <a:rPr lang="en" sz="1800">
                <a:solidFill>
                  <a:schemeClr val="dk1"/>
                </a:solidFill>
              </a:rPr>
              <a:t>counter2 </a:t>
            </a:r>
            <a:r>
              <a:rPr lang="en" sz="1800">
                <a:solidFill>
                  <a:srgbClr val="121314"/>
                </a:solidFill>
              </a:rPr>
              <a:t>:= </a:t>
            </a:r>
            <a:r>
              <a:rPr lang="en" sz="1800">
                <a:solidFill>
                  <a:srgbClr val="36666B"/>
                </a:solidFill>
              </a:rPr>
              <a:t>GetInstance</a:t>
            </a:r>
            <a:r>
              <a:rPr lang="en" sz="1800">
                <a:solidFill>
                  <a:srgbClr val="121314"/>
                </a:solidFill>
              </a:rPr>
              <a:t>()</a:t>
            </a:r>
            <a:endParaRPr sz="1800">
              <a:solidFill>
                <a:srgbClr val="121314"/>
              </a:solidFill>
            </a:endParaRPr>
          </a:p>
          <a:p>
            <a:pPr indent="0" lvl="0" marL="0" rtl="0" algn="l">
              <a:spcBef>
                <a:spcPts val="0"/>
              </a:spcBef>
              <a:spcAft>
                <a:spcPts val="0"/>
              </a:spcAft>
              <a:buNone/>
            </a:pPr>
            <a:r>
              <a:rPr lang="en" sz="1800">
                <a:solidFill>
                  <a:srgbClr val="121314"/>
                </a:solidFill>
              </a:rPr>
              <a:t>  </a:t>
            </a:r>
            <a:r>
              <a:rPr lang="en" sz="1800">
                <a:solidFill>
                  <a:srgbClr val="002FA6"/>
                </a:solidFill>
              </a:rPr>
              <a:t>if </a:t>
            </a:r>
            <a:r>
              <a:rPr lang="en" sz="1800">
                <a:solidFill>
                  <a:schemeClr val="dk1"/>
                </a:solidFill>
              </a:rPr>
              <a:t>counter2 </a:t>
            </a:r>
            <a:r>
              <a:rPr lang="en" sz="1800">
                <a:solidFill>
                  <a:srgbClr val="121314"/>
                </a:solidFill>
              </a:rPr>
              <a:t>!= </a:t>
            </a:r>
            <a:r>
              <a:rPr lang="en" sz="1800">
                <a:solidFill>
                  <a:schemeClr val="dk1"/>
                </a:solidFill>
              </a:rPr>
              <a:t>expectedCounter </a:t>
            </a:r>
            <a:r>
              <a:rPr lang="en" sz="1800">
                <a:solidFill>
                  <a:srgbClr val="121314"/>
                </a:solidFill>
              </a:rPr>
              <a:t>{</a:t>
            </a:r>
            <a:endParaRPr sz="1800">
              <a:solidFill>
                <a:srgbClr val="121314"/>
              </a:solidFill>
            </a:endParaRPr>
          </a:p>
          <a:p>
            <a:pPr indent="0" lvl="0" marL="0" rtl="0" algn="l">
              <a:spcBef>
                <a:spcPts val="0"/>
              </a:spcBef>
              <a:spcAft>
                <a:spcPts val="0"/>
              </a:spcAft>
              <a:buNone/>
            </a:pPr>
            <a:r>
              <a:rPr lang="en" sz="1800">
                <a:solidFill>
                  <a:srgbClr val="121314"/>
                </a:solidFill>
              </a:rPr>
              <a:t>     </a:t>
            </a:r>
            <a:r>
              <a:rPr lang="en" sz="1800">
                <a:solidFill>
                  <a:schemeClr val="dk1"/>
                </a:solidFill>
              </a:rPr>
              <a:t>t</a:t>
            </a:r>
            <a:r>
              <a:rPr lang="en" sz="1800">
                <a:solidFill>
                  <a:srgbClr val="121314"/>
                </a:solidFill>
              </a:rPr>
              <a:t>.</a:t>
            </a:r>
            <a:r>
              <a:rPr lang="en" sz="1800">
                <a:solidFill>
                  <a:srgbClr val="36666B"/>
                </a:solidFill>
              </a:rPr>
              <a:t>Error</a:t>
            </a:r>
            <a:r>
              <a:rPr lang="en" sz="1800">
                <a:solidFill>
                  <a:srgbClr val="121314"/>
                </a:solidFill>
              </a:rPr>
              <a:t>(</a:t>
            </a:r>
            <a:r>
              <a:rPr lang="en" sz="1800">
                <a:solidFill>
                  <a:srgbClr val="067D17"/>
                </a:solidFill>
              </a:rPr>
              <a:t>"expected same instance in counter2 but got a different instance"</a:t>
            </a:r>
            <a:r>
              <a:rPr lang="en" sz="1800">
                <a:solidFill>
                  <a:srgbClr val="121314"/>
                </a:solidFill>
              </a:rPr>
              <a:t>)</a:t>
            </a:r>
            <a:endParaRPr sz="1800">
              <a:solidFill>
                <a:srgbClr val="121314"/>
              </a:solidFill>
            </a:endParaRPr>
          </a:p>
          <a:p>
            <a:pPr indent="0" lvl="0" marL="0" rtl="0" algn="l">
              <a:spcBef>
                <a:spcPts val="0"/>
              </a:spcBef>
              <a:spcAft>
                <a:spcPts val="0"/>
              </a:spcAft>
              <a:buNone/>
            </a:pPr>
            <a:r>
              <a:rPr lang="en" sz="1800">
                <a:solidFill>
                  <a:srgbClr val="121314"/>
                </a:solidFill>
              </a:rPr>
              <a:t>  }</a:t>
            </a:r>
            <a:endParaRPr sz="1800">
              <a:solidFill>
                <a:srgbClr val="121314"/>
              </a:solidFill>
            </a:endParaRPr>
          </a:p>
          <a:p>
            <a:pPr indent="0" lvl="0" marL="0" rtl="0" algn="l">
              <a:spcBef>
                <a:spcPts val="0"/>
              </a:spcBef>
              <a:spcAft>
                <a:spcPts val="0"/>
              </a:spcAft>
              <a:buNone/>
            </a:pPr>
            <a:r>
              <a:rPr lang="en" sz="1800">
                <a:solidFill>
                  <a:srgbClr val="121314"/>
                </a:solidFill>
              </a:rPr>
              <a:t>  </a:t>
            </a:r>
            <a:r>
              <a:rPr lang="en" sz="1800">
                <a:solidFill>
                  <a:schemeClr val="dk1"/>
                </a:solidFill>
              </a:rPr>
              <a:t>currentCount </a:t>
            </a:r>
            <a:r>
              <a:rPr lang="en" sz="1800">
                <a:solidFill>
                  <a:srgbClr val="121314"/>
                </a:solidFill>
              </a:rPr>
              <a:t>= </a:t>
            </a:r>
            <a:r>
              <a:rPr lang="en" sz="1800">
                <a:solidFill>
                  <a:schemeClr val="dk1"/>
                </a:solidFill>
              </a:rPr>
              <a:t>counter2</a:t>
            </a:r>
            <a:r>
              <a:rPr lang="en" sz="1800">
                <a:solidFill>
                  <a:srgbClr val="121314"/>
                </a:solidFill>
              </a:rPr>
              <a:t>.</a:t>
            </a:r>
            <a:r>
              <a:rPr lang="en" sz="1800">
                <a:solidFill>
                  <a:srgbClr val="36666B"/>
                </a:solidFill>
              </a:rPr>
              <a:t>AddOne</a:t>
            </a:r>
            <a:r>
              <a:rPr lang="en" sz="1800">
                <a:solidFill>
                  <a:srgbClr val="121314"/>
                </a:solidFill>
              </a:rPr>
              <a:t>()</a:t>
            </a:r>
            <a:endParaRPr sz="1800">
              <a:solidFill>
                <a:srgbClr val="121314"/>
              </a:solidFill>
            </a:endParaRPr>
          </a:p>
          <a:p>
            <a:pPr indent="0" lvl="0" marL="0" rtl="0" algn="l">
              <a:spcBef>
                <a:spcPts val="0"/>
              </a:spcBef>
              <a:spcAft>
                <a:spcPts val="0"/>
              </a:spcAft>
              <a:buNone/>
            </a:pPr>
            <a:r>
              <a:rPr lang="en" sz="1800">
                <a:solidFill>
                  <a:srgbClr val="121314"/>
                </a:solidFill>
              </a:rPr>
              <a:t>  </a:t>
            </a:r>
            <a:r>
              <a:rPr lang="en" sz="1800">
                <a:solidFill>
                  <a:srgbClr val="002FA6"/>
                </a:solidFill>
              </a:rPr>
              <a:t>if </a:t>
            </a:r>
            <a:r>
              <a:rPr lang="en" sz="1800">
                <a:solidFill>
                  <a:schemeClr val="dk1"/>
                </a:solidFill>
              </a:rPr>
              <a:t>currentCount </a:t>
            </a:r>
            <a:r>
              <a:rPr lang="en" sz="1800">
                <a:solidFill>
                  <a:srgbClr val="121314"/>
                </a:solidFill>
              </a:rPr>
              <a:t>!= </a:t>
            </a:r>
            <a:r>
              <a:rPr lang="en" sz="1800">
                <a:solidFill>
                  <a:srgbClr val="1649E0"/>
                </a:solidFill>
              </a:rPr>
              <a:t>2 </a:t>
            </a:r>
            <a:r>
              <a:rPr lang="en" sz="1800">
                <a:solidFill>
                  <a:srgbClr val="121314"/>
                </a:solidFill>
              </a:rPr>
              <a:t>{</a:t>
            </a:r>
            <a:endParaRPr sz="1800">
              <a:solidFill>
                <a:srgbClr val="121314"/>
              </a:solidFill>
            </a:endParaRPr>
          </a:p>
          <a:p>
            <a:pPr indent="0" lvl="0" marL="0" rtl="0" algn="l">
              <a:spcBef>
                <a:spcPts val="0"/>
              </a:spcBef>
              <a:spcAft>
                <a:spcPts val="0"/>
              </a:spcAft>
              <a:buNone/>
            </a:pPr>
            <a:r>
              <a:rPr lang="en" sz="1800">
                <a:solidFill>
                  <a:srgbClr val="121314"/>
                </a:solidFill>
              </a:rPr>
              <a:t>     </a:t>
            </a:r>
            <a:r>
              <a:rPr lang="en" sz="1800">
                <a:solidFill>
                  <a:schemeClr val="dk1"/>
                </a:solidFill>
              </a:rPr>
              <a:t>t</a:t>
            </a:r>
            <a:r>
              <a:rPr lang="en" sz="1800">
                <a:solidFill>
                  <a:srgbClr val="121314"/>
                </a:solidFill>
              </a:rPr>
              <a:t>.</a:t>
            </a:r>
            <a:r>
              <a:rPr lang="en" sz="1800">
                <a:solidFill>
                  <a:srgbClr val="36666B"/>
                </a:solidFill>
              </a:rPr>
              <a:t>Errorf</a:t>
            </a:r>
            <a:r>
              <a:rPr lang="en" sz="1800">
                <a:solidFill>
                  <a:srgbClr val="121314"/>
                </a:solidFill>
              </a:rPr>
              <a:t>(</a:t>
            </a:r>
            <a:r>
              <a:rPr lang="en" sz="1800">
                <a:solidFill>
                  <a:srgbClr val="067D17"/>
                </a:solidFill>
              </a:rPr>
              <a:t>"after calling 'AddOne' using the second counter, the current count must be 2 but was </a:t>
            </a:r>
            <a:r>
              <a:rPr lang="en" sz="1800">
                <a:solidFill>
                  <a:srgbClr val="0037A6"/>
                </a:solidFill>
              </a:rPr>
              <a:t>%d\n</a:t>
            </a:r>
            <a:r>
              <a:rPr lang="en" sz="1800">
                <a:solidFill>
                  <a:srgbClr val="067D17"/>
                </a:solidFill>
              </a:rPr>
              <a:t>"</a:t>
            </a:r>
            <a:r>
              <a:rPr lang="en" sz="1800">
                <a:solidFill>
                  <a:srgbClr val="121314"/>
                </a:solidFill>
              </a:rPr>
              <a:t>, </a:t>
            </a:r>
            <a:r>
              <a:rPr lang="en" sz="1800">
                <a:solidFill>
                  <a:schemeClr val="dk1"/>
                </a:solidFill>
              </a:rPr>
              <a:t>currentCount</a:t>
            </a:r>
            <a:r>
              <a:rPr lang="en" sz="1800">
                <a:solidFill>
                  <a:srgbClr val="121314"/>
                </a:solidFill>
              </a:rPr>
              <a:t>)</a:t>
            </a:r>
            <a:endParaRPr sz="1800">
              <a:solidFill>
                <a:srgbClr val="121314"/>
              </a:solidFill>
            </a:endParaRPr>
          </a:p>
          <a:p>
            <a:pPr indent="0" lvl="0" marL="0" rtl="0" algn="l">
              <a:spcBef>
                <a:spcPts val="0"/>
              </a:spcBef>
              <a:spcAft>
                <a:spcPts val="0"/>
              </a:spcAft>
              <a:buNone/>
            </a:pPr>
            <a:r>
              <a:rPr lang="en" sz="1800">
                <a:solidFill>
                  <a:srgbClr val="121314"/>
                </a:solidFill>
              </a:rPr>
              <a:t>  }</a:t>
            </a:r>
            <a:endParaRPr sz="1800">
              <a:solidFill>
                <a:srgbClr val="121314"/>
              </a:solidFill>
            </a:endParaRPr>
          </a:p>
          <a:p>
            <a:pPr indent="0" lvl="0" marL="0" rtl="0" algn="l">
              <a:spcBef>
                <a:spcPts val="0"/>
              </a:spcBef>
              <a:spcAft>
                <a:spcPts val="0"/>
              </a:spcAft>
              <a:buNone/>
            </a:pPr>
            <a:r>
              <a:rPr lang="en" sz="1800">
                <a:solidFill>
                  <a:srgbClr val="121314"/>
                </a:solidFill>
              </a:rPr>
              <a:t>}</a:t>
            </a:r>
            <a:endParaRPr sz="1800">
              <a:solidFill>
                <a:srgbClr val="CC783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11700" y="315925"/>
            <a:ext cx="8520600" cy="831300"/>
          </a:xfrm>
          <a:prstGeom prst="rect">
            <a:avLst/>
          </a:prstGeom>
          <a:solidFill>
            <a:srgbClr val="00FFFF"/>
          </a:solidFill>
        </p:spPr>
        <p:txBody>
          <a:bodyPr anchorCtr="0" anchor="b" bIns="91425" lIns="91425" spcFirstLastPara="1" rIns="91425" wrap="square" tIns="91425">
            <a:noAutofit/>
          </a:bodyPr>
          <a:lstStyle/>
          <a:p>
            <a:pPr indent="0" lvl="0" marL="0" rtl="0" algn="l">
              <a:spcBef>
                <a:spcPts val="0"/>
              </a:spcBef>
              <a:spcAft>
                <a:spcPts val="0"/>
              </a:spcAft>
              <a:buNone/>
            </a:pPr>
            <a:r>
              <a:rPr lang="en"/>
              <a:t>Singleton</a:t>
            </a:r>
            <a:endParaRPr/>
          </a:p>
          <a:p>
            <a:pPr indent="0" lvl="0" marL="0" rtl="0" algn="l">
              <a:spcBef>
                <a:spcPts val="0"/>
              </a:spcBef>
              <a:spcAft>
                <a:spcPts val="0"/>
              </a:spcAft>
              <a:buNone/>
            </a:pPr>
            <a:r>
              <a:rPr lang="en" sz="1800"/>
              <a:t>Pros &amp; Cons</a:t>
            </a:r>
            <a:endParaRPr sz="1800"/>
          </a:p>
        </p:txBody>
      </p:sp>
      <p:sp>
        <p:nvSpPr>
          <p:cNvPr id="114" name="Google Shape;114;p21"/>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Pros</a:t>
            </a:r>
            <a:endParaRPr b="1">
              <a:latin typeface="Montserrat"/>
              <a:ea typeface="Montserrat"/>
              <a:cs typeface="Montserrat"/>
              <a:sym typeface="Montserrat"/>
            </a:endParaRPr>
          </a:p>
          <a:p>
            <a:pPr indent="-342900" lvl="0" marL="457200" rtl="0" algn="l">
              <a:spcBef>
                <a:spcPts val="1600"/>
              </a:spcBef>
              <a:spcAft>
                <a:spcPts val="0"/>
              </a:spcAft>
              <a:buSzPts val="1800"/>
              <a:buChar char="●"/>
            </a:pPr>
            <a:r>
              <a:rPr lang="en"/>
              <a:t>Lazy initialization</a:t>
            </a:r>
            <a:endParaRPr/>
          </a:p>
          <a:p>
            <a:pPr indent="-342900" lvl="0" marL="457200" rtl="0" algn="l">
              <a:spcBef>
                <a:spcPts val="0"/>
              </a:spcBef>
              <a:spcAft>
                <a:spcPts val="0"/>
              </a:spcAft>
              <a:buSzPts val="1800"/>
              <a:buChar char="●"/>
            </a:pPr>
            <a:r>
              <a:rPr lang="en"/>
              <a:t>Limit resource consumption</a:t>
            </a:r>
            <a:endParaRPr/>
          </a:p>
          <a:p>
            <a:pPr indent="0" lvl="0" marL="0" rtl="0" algn="l">
              <a:spcBef>
                <a:spcPts val="1600"/>
              </a:spcBef>
              <a:spcAft>
                <a:spcPts val="0"/>
              </a:spcAft>
              <a:buNone/>
            </a:pPr>
            <a:r>
              <a:t/>
            </a:r>
            <a:endParaRPr/>
          </a:p>
          <a:p>
            <a:pPr indent="0" lvl="0" marL="0" rtl="0" algn="l">
              <a:spcBef>
                <a:spcPts val="1600"/>
              </a:spcBef>
              <a:spcAft>
                <a:spcPts val="0"/>
              </a:spcAft>
              <a:buNone/>
            </a:pPr>
            <a:r>
              <a:rPr b="1" lang="en">
                <a:latin typeface="Montserrat"/>
                <a:ea typeface="Montserrat"/>
                <a:cs typeface="Montserrat"/>
                <a:sym typeface="Montserrat"/>
              </a:rPr>
              <a:t>Cons</a:t>
            </a:r>
            <a:endParaRPr b="1">
              <a:latin typeface="Montserrat"/>
              <a:ea typeface="Montserrat"/>
              <a:cs typeface="Montserrat"/>
              <a:sym typeface="Montserrat"/>
            </a:endParaRPr>
          </a:p>
          <a:p>
            <a:pPr indent="-342900" lvl="0" marL="457200" rtl="0" algn="l">
              <a:spcBef>
                <a:spcPts val="1600"/>
              </a:spcBef>
              <a:spcAft>
                <a:spcPts val="0"/>
              </a:spcAft>
              <a:buSzPts val="1800"/>
              <a:buChar char="●"/>
            </a:pPr>
            <a:r>
              <a:rPr lang="en"/>
              <a:t>Hide dependencies</a:t>
            </a:r>
            <a:endParaRPr/>
          </a:p>
          <a:p>
            <a:pPr indent="-342900" lvl="0" marL="457200" rtl="0" algn="l">
              <a:spcBef>
                <a:spcPts val="0"/>
              </a:spcBef>
              <a:spcAft>
                <a:spcPts val="0"/>
              </a:spcAft>
              <a:buSzPts val="1800"/>
              <a:buChar char="●"/>
            </a:pPr>
            <a:r>
              <a:rPr lang="en"/>
              <a:t>Hold state for the lifetime of the application and hinder writing independent unit tests</a:t>
            </a:r>
            <a:endParaRPr/>
          </a:p>
        </p:txBody>
      </p:sp>
      <p:pic>
        <p:nvPicPr>
          <p:cNvPr id="115" name="Google Shape;115;p21"/>
          <p:cNvPicPr preferRelativeResize="0"/>
          <p:nvPr/>
        </p:nvPicPr>
        <p:blipFill>
          <a:blip r:embed="rId3">
            <a:alphaModFix/>
          </a:blip>
          <a:stretch>
            <a:fillRect/>
          </a:stretch>
        </p:blipFill>
        <p:spPr>
          <a:xfrm>
            <a:off x="4384300" y="1790010"/>
            <a:ext cx="4448000" cy="1798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315925"/>
            <a:ext cx="8520600" cy="831300"/>
          </a:xfrm>
          <a:prstGeom prst="rect">
            <a:avLst/>
          </a:prstGeom>
          <a:solidFill>
            <a:srgbClr val="FFFF00"/>
          </a:solidFill>
        </p:spPr>
        <p:txBody>
          <a:bodyPr anchorCtr="0" anchor="b" bIns="91425" lIns="91425" spcFirstLastPara="1" rIns="91425" wrap="square" tIns="91425">
            <a:noAutofit/>
          </a:bodyPr>
          <a:lstStyle/>
          <a:p>
            <a:pPr indent="0" lvl="0" marL="0" rtl="0" algn="l">
              <a:spcBef>
                <a:spcPts val="0"/>
              </a:spcBef>
              <a:spcAft>
                <a:spcPts val="0"/>
              </a:spcAft>
              <a:buNone/>
            </a:pPr>
            <a:r>
              <a:rPr lang="en"/>
              <a:t>Builder</a:t>
            </a:r>
            <a:endParaRPr/>
          </a:p>
          <a:p>
            <a:pPr indent="0" lvl="0" marL="0" rtl="0" algn="l">
              <a:spcBef>
                <a:spcPts val="0"/>
              </a:spcBef>
              <a:spcAft>
                <a:spcPts val="0"/>
              </a:spcAft>
              <a:buNone/>
            </a:pPr>
            <a:r>
              <a:rPr lang="en" sz="1800"/>
              <a:t>Overview</a:t>
            </a:r>
            <a:endParaRPr sz="1800"/>
          </a:p>
        </p:txBody>
      </p:sp>
      <p:sp>
        <p:nvSpPr>
          <p:cNvPr id="121" name="Google Shape;121;p22"/>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Provides flexible object creation. It is used when objects might have a number of fields, which can be optional or initialized/used in different order</a:t>
            </a:r>
            <a:endParaRPr/>
          </a:p>
        </p:txBody>
      </p:sp>
      <p:pic>
        <p:nvPicPr>
          <p:cNvPr id="122" name="Google Shape;122;p22"/>
          <p:cNvPicPr preferRelativeResize="0"/>
          <p:nvPr/>
        </p:nvPicPr>
        <p:blipFill>
          <a:blip r:embed="rId3">
            <a:alphaModFix/>
          </a:blip>
          <a:stretch>
            <a:fillRect/>
          </a:stretch>
        </p:blipFill>
        <p:spPr>
          <a:xfrm>
            <a:off x="3209176" y="2168325"/>
            <a:ext cx="2640325" cy="279605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